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332" r:id="rId5"/>
    <p:sldId id="334" r:id="rId6"/>
    <p:sldId id="333" r:id="rId7"/>
    <p:sldId id="335" r:id="rId8"/>
    <p:sldId id="315" r:id="rId9"/>
    <p:sldId id="329" r:id="rId10"/>
    <p:sldId id="327" r:id="rId11"/>
    <p:sldId id="336" r:id="rId12"/>
    <p:sldId id="337" r:id="rId13"/>
    <p:sldId id="330" r:id="rId14"/>
    <p:sldId id="331" r:id="rId15"/>
    <p:sldId id="338" r:id="rId16"/>
    <p:sldId id="343" r:id="rId17"/>
    <p:sldId id="344" r:id="rId18"/>
    <p:sldId id="339" r:id="rId19"/>
    <p:sldId id="317" r:id="rId20"/>
    <p:sldId id="340" r:id="rId21"/>
    <p:sldId id="345" r:id="rId22"/>
    <p:sldId id="341" r:id="rId23"/>
    <p:sldId id="353" r:id="rId24"/>
    <p:sldId id="342" r:id="rId25"/>
    <p:sldId id="346" r:id="rId26"/>
    <p:sldId id="349" r:id="rId27"/>
    <p:sldId id="350" r:id="rId28"/>
    <p:sldId id="347" r:id="rId29"/>
    <p:sldId id="354" r:id="rId30"/>
    <p:sldId id="352" r:id="rId31"/>
  </p:sldIdLst>
  <p:sldSz cx="9144000" cy="6858000" type="screen4x3"/>
  <p:notesSz cx="6873875" cy="10063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EB7D"/>
    <a:srgbClr val="FCFCAE"/>
    <a:srgbClr val="19A7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4" autoAdjust="0"/>
    <p:restoredTop sz="94022" autoAdjust="0"/>
  </p:normalViewPr>
  <p:slideViewPr>
    <p:cSldViewPr>
      <p:cViewPr varScale="1">
        <p:scale>
          <a:sx n="68" d="100"/>
          <a:sy n="68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33FA6AB9-A430-4D5E-B2A4-6AE0F434A68E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5A2CEFEA-7841-45DE-8BC2-0EABA262F5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202E6A6A-4DE6-4361-A186-B6692A233FC2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80" tIns="48390" rIns="96780" bIns="4839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80003"/>
            <a:ext cx="5499100" cy="4528423"/>
          </a:xfrm>
          <a:prstGeom prst="rect">
            <a:avLst/>
          </a:prstGeom>
        </p:spPr>
        <p:txBody>
          <a:bodyPr vert="horz" lIns="96780" tIns="48390" rIns="96780" bIns="4839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519CCF6A-259D-4FC1-8CF1-597CB2BA17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F6A-259D-4FC1-8CF1-597CB2BA172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921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4938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7503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784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69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7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346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205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152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5088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205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0FD5-02D6-448E-82ED-6D6A5F4BA81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Users\권오혁\Desktop\PPT\np0001_s01-leebhharuk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111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afe.naver.com/llovemorality/46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sh7Ieba4dK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6S7j1PyD0L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og.naver.com/dkanro28?Redirect=Log&amp;logNo=1101604153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940" y="13940"/>
            <a:ext cx="6844060" cy="684406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63824" y="1586384"/>
            <a:ext cx="611804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일본의 근대화</a:t>
            </a:r>
            <a:endParaRPr lang="ko-KR" alt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28" y="514017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일본어일본학과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20900930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정찬희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일본어일본학과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21180539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성연석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일본어일본학과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21201683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손영민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무   역   학   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21013703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이은진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78656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7802311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87102" y="1555973"/>
            <a:ext cx="8289354" cy="792907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EABD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7" descr="가로막대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052736"/>
            <a:ext cx="2088231" cy="1057275"/>
          </a:xfrm>
          <a:prstGeom prst="rect">
            <a:avLst/>
          </a:prstGeom>
          <a:noFill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504" y="1327373"/>
            <a:ext cx="23567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메이지 유신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36" y="178132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메이지 시대에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막번체제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를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무너뜨리고 </a:t>
            </a:r>
            <a:r>
              <a:rPr lang="ko-KR" altLang="en-US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왕정복고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를 이룩한 변혁 과정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9672" y="2420888"/>
            <a:ext cx="5400600" cy="4077203"/>
            <a:chOff x="1176" y="1041"/>
            <a:chExt cx="3012" cy="2610"/>
          </a:xfrm>
        </p:grpSpPr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>
              <a:off x="3195" y="1821"/>
              <a:ext cx="993" cy="993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2180" y="1041"/>
              <a:ext cx="993" cy="993"/>
            </a:xfrm>
            <a:prstGeom prst="cube">
              <a:avLst>
                <a:gd name="adj" fmla="val 25000"/>
              </a:avLst>
            </a:prstGeom>
            <a:solidFill>
              <a:srgbClr val="CCFF33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2453" y="2411"/>
              <a:ext cx="994" cy="993"/>
            </a:xfrm>
            <a:prstGeom prst="cube">
              <a:avLst>
                <a:gd name="adj" fmla="val 25000"/>
              </a:avLst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2181" y="2658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19444A"/>
                </a:gs>
                <a:gs pos="100000">
                  <a:srgbClr val="3693A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ko-KR" altLang="en-US" b="1" dirty="0" smtClean="0">
                  <a:latin typeface="HY견고딕" pitchFamily="18" charset="-127"/>
                  <a:ea typeface="HY견고딕" pitchFamily="18" charset="-127"/>
                </a:rPr>
                <a:t>신분제 개혁</a:t>
              </a:r>
              <a:endParaRPr lang="en-US" altLang="ko-KR" b="1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b="1" dirty="0" smtClean="0">
                  <a:latin typeface="HY견고딕" pitchFamily="18" charset="-127"/>
                  <a:ea typeface="HY견고딕" pitchFamily="18" charset="-127"/>
                </a:rPr>
                <a:t>징병제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1176" y="1947"/>
              <a:ext cx="993" cy="993"/>
            </a:xfrm>
            <a:prstGeom prst="cube">
              <a:avLst>
                <a:gd name="adj" fmla="val 25000"/>
              </a:avLst>
            </a:prstGeom>
            <a:solidFill>
              <a:srgbClr val="CC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2453" y="1665"/>
              <a:ext cx="994" cy="993"/>
            </a:xfrm>
            <a:prstGeom prst="cube">
              <a:avLst>
                <a:gd name="adj" fmla="val 25000"/>
              </a:avLst>
            </a:prstGeom>
            <a:solidFill>
              <a:srgbClr val="FF66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1395" y="1947"/>
              <a:ext cx="994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B3B00"/>
                </a:gs>
                <a:gs pos="100000">
                  <a:srgbClr val="808000">
                    <a:alpha val="79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ko-KR" altLang="en-US" b="1" dirty="0" smtClean="0">
                  <a:latin typeface="HY견고딕" pitchFamily="18" charset="-127"/>
                  <a:ea typeface="HY견고딕" pitchFamily="18" charset="-127"/>
                </a:rPr>
                <a:t>지조개정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2181" y="1947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메이지 유신</a:t>
              </a:r>
              <a:endPara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3055" y="1821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475E"/>
                </a:gs>
                <a:gs pos="100000">
                  <a:srgbClr val="0099CC">
                    <a:alpha val="7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ko-KR" altLang="en-US" b="1" dirty="0" err="1" smtClean="0">
                  <a:latin typeface="HY견고딕" pitchFamily="18" charset="-127"/>
                  <a:ea typeface="HY견고딕" pitchFamily="18" charset="-127"/>
                </a:rPr>
                <a:t>폐번지현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2242" y="1086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475E00"/>
                </a:gs>
                <a:gs pos="100000">
                  <a:srgbClr val="99CC00">
                    <a:alpha val="7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ko-KR" altLang="en-US" b="1" dirty="0" err="1" smtClean="0">
                  <a:latin typeface="HY견고딕" pitchFamily="18" charset="-127"/>
                  <a:ea typeface="HY견고딕" pitchFamily="18" charset="-127"/>
                </a:rPr>
                <a:t>판적봉환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500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6734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3305820" y="2149376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644008" y="1802036"/>
            <a:ext cx="374441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다이묘들이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영지와 백성을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천황에게 봉환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39552" y="1789336"/>
            <a:ext cx="2376264" cy="1008112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err="1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판적봉환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3305820" y="4453632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644008" y="4093592"/>
            <a:ext cx="374441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endParaRPr lang="en-US" altLang="ko-KR" dirty="0" smtClean="0"/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전국의 토지를 측량하여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지가의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3%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를 지조로 정하고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납입 방법을 화폐로 바꿈</a:t>
            </a:r>
          </a:p>
          <a:p>
            <a:pPr marL="180975" algn="ctr">
              <a:lnSpc>
                <a:spcPct val="130000"/>
              </a:lnSpc>
              <a:defRPr/>
            </a:pPr>
            <a:endParaRPr lang="en-US" altLang="ko-KR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39552" y="4093592"/>
            <a:ext cx="2376264" cy="1008112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지조개정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3305820" y="3301504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644008" y="2941464"/>
            <a:ext cx="3744416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번을 폐지하고 중앙 정부의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통치를 받는 현을 설치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9552" y="2941464"/>
            <a:ext cx="2376264" cy="1008112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err="1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폐번지현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5" name="오른쪽 화살표 44"/>
          <p:cNvSpPr/>
          <p:nvPr/>
        </p:nvSpPr>
        <p:spPr>
          <a:xfrm>
            <a:off x="3331220" y="5609332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669408" y="5249292"/>
            <a:ext cx="3744416" cy="1132036"/>
          </a:xfrm>
          <a:prstGeom prst="rect">
            <a:avLst/>
          </a:prstGeom>
          <a:solidFill>
            <a:srgbClr val="EBEB7D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endParaRPr lang="en-US" altLang="ko-KR" dirty="0" smtClean="0"/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사농공상 신분제도를 폐하여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사민평등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부국강병을 목표로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근대적인 군대를 창설</a:t>
            </a:r>
          </a:p>
          <a:p>
            <a:endParaRPr lang="ko-KR" altLang="en-US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64952" y="5249292"/>
            <a:ext cx="2376264" cy="1132036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신분제 개혁</a:t>
            </a:r>
            <a:endParaRPr lang="en-US" altLang="ko-KR" dirty="0" smtClean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징병제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19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924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3565968" descr="EMB000016f06e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57298"/>
            <a:ext cx="4106166" cy="459198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3565968" descr="EMB000016f06e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5269" y="1357298"/>
            <a:ext cx="4031308" cy="4591982"/>
          </a:xfrm>
          <a:prstGeom prst="rect">
            <a:avLst/>
          </a:prstGeom>
          <a:noFill/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04912" y="5995640"/>
            <a:ext cx="4152774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폐번지현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385396" y="5997043"/>
            <a:ext cx="4102746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최초의 징병검사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571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305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3383408" descr="EMB0000138072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812" y="1357298"/>
            <a:ext cx="3888432" cy="470154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3406936" descr="EMB0000138072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252" y="1359341"/>
            <a:ext cx="4060042" cy="4717311"/>
          </a:xfrm>
          <a:prstGeom prst="rect">
            <a:avLst/>
          </a:prstGeom>
          <a:noFill/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89034" y="6093296"/>
            <a:ext cx="3940942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메이지 천황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357686" y="6093296"/>
            <a:ext cx="4064646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후쿠자와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유키치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500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6734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실행 단추: 앞으로 또는 다음 13">
            <a:hlinkClick r:id="rId4" highlightClick="1"/>
          </p:cNvPr>
          <p:cNvSpPr/>
          <p:nvPr/>
        </p:nvSpPr>
        <p:spPr>
          <a:xfrm>
            <a:off x="2267744" y="2636912"/>
            <a:ext cx="4392488" cy="2160240"/>
          </a:xfrm>
          <a:prstGeom prst="actionButtonForwardNext">
            <a:avLst/>
          </a:prstGeom>
          <a:solidFill>
            <a:schemeClr val="accent5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2" name="Picture 7" descr="가로막대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879005"/>
            <a:ext cx="4032448" cy="13681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153048" y="126444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서양문화의 수용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544635" y="2318469"/>
            <a:ext cx="3734894" cy="1224955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1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136" y="1942233"/>
            <a:ext cx="3168352" cy="864096"/>
          </a:xfrm>
          <a:prstGeom prst="rect">
            <a:avLst/>
          </a:prstGeom>
          <a:noFill/>
        </p:spPr>
      </p:pic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1215898" y="2142257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폐도령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5112" y="2556520"/>
            <a:ext cx="381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“문명의 시대에 도검은 흉기에 지나지 않는다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.”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라고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주장하며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폐도령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내림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4581275" y="2314276"/>
            <a:ext cx="3734894" cy="1224955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5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776" y="1938040"/>
            <a:ext cx="3168352" cy="864096"/>
          </a:xfrm>
          <a:prstGeom prst="rect">
            <a:avLst/>
          </a:prstGeom>
          <a:noFill/>
        </p:spPr>
      </p:pic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5252538" y="2138064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단발령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1752" y="2552327"/>
            <a:ext cx="381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정부는 국민에게 상투를 자르고 서양인과 같은 머리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스타일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하도록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장려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상기기 머리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050" name="Picture 2" descr="http://netasite.net/wp-content/uploads/netasite/imgs/e/7/e7a0c5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5908" y="3861048"/>
            <a:ext cx="3672408" cy="2749004"/>
          </a:xfrm>
          <a:prstGeom prst="rect">
            <a:avLst/>
          </a:prstGeom>
          <a:noFill/>
        </p:spPr>
      </p:pic>
      <p:pic>
        <p:nvPicPr>
          <p:cNvPr id="2052" name="Picture 4" descr="http://netasite.net/wp-content/uploads/netasite/imgs/e/6/e69c0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61048"/>
            <a:ext cx="374441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1"/>
          <p:cNvSpPr>
            <a:spLocks/>
          </p:cNvSpPr>
          <p:nvPr/>
        </p:nvSpPr>
        <p:spPr bwMode="auto">
          <a:xfrm>
            <a:off x="2411760" y="3861048"/>
            <a:ext cx="1095375" cy="899914"/>
          </a:xfrm>
          <a:custGeom>
            <a:avLst/>
            <a:gdLst>
              <a:gd name="T0" fmla="*/ 1095375 w 690"/>
              <a:gd name="T1" fmla="*/ 323850 h 204"/>
              <a:gd name="T2" fmla="*/ 466725 w 690"/>
              <a:gd name="T3" fmla="*/ 323850 h 204"/>
              <a:gd name="T4" fmla="*/ 0 w 690"/>
              <a:gd name="T5" fmla="*/ 0 h 204"/>
              <a:gd name="T6" fmla="*/ 0 60000 65536"/>
              <a:gd name="T7" fmla="*/ 0 60000 65536"/>
              <a:gd name="T8" fmla="*/ 0 60000 65536"/>
              <a:gd name="T9" fmla="*/ 0 w 690"/>
              <a:gd name="T10" fmla="*/ 0 h 204"/>
              <a:gd name="T11" fmla="*/ 690 w 6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204">
                <a:moveTo>
                  <a:pt x="690" y="204"/>
                </a:moveTo>
                <a:lnTo>
                  <a:pt x="294" y="20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2339752" y="3789040"/>
            <a:ext cx="1172716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2267744" y="2996952"/>
            <a:ext cx="1273299" cy="864096"/>
          </a:xfrm>
          <a:custGeom>
            <a:avLst/>
            <a:gdLst>
              <a:gd name="T0" fmla="*/ 1057275 w 666"/>
              <a:gd name="T1" fmla="*/ 0 h 281"/>
              <a:gd name="T2" fmla="*/ 447675 w 666"/>
              <a:gd name="T3" fmla="*/ 17462 h 281"/>
              <a:gd name="T4" fmla="*/ 0 w 666"/>
              <a:gd name="T5" fmla="*/ 446087 h 281"/>
              <a:gd name="T6" fmla="*/ 0 60000 65536"/>
              <a:gd name="T7" fmla="*/ 0 60000 65536"/>
              <a:gd name="T8" fmla="*/ 0 60000 65536"/>
              <a:gd name="T9" fmla="*/ 0 w 666"/>
              <a:gd name="T10" fmla="*/ 0 h 281"/>
              <a:gd name="T11" fmla="*/ 666 w 666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81">
                <a:moveTo>
                  <a:pt x="666" y="0"/>
                </a:moveTo>
                <a:lnTo>
                  <a:pt x="282" y="11"/>
                </a:lnTo>
                <a:lnTo>
                  <a:pt x="0" y="281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2339752" y="2060848"/>
            <a:ext cx="1017240" cy="1750491"/>
          </a:xfrm>
          <a:custGeom>
            <a:avLst/>
            <a:gdLst>
              <a:gd name="T0" fmla="*/ 1333500 w 840"/>
              <a:gd name="T1" fmla="*/ 0 h 486"/>
              <a:gd name="T2" fmla="*/ 714375 w 840"/>
              <a:gd name="T3" fmla="*/ 0 h 486"/>
              <a:gd name="T4" fmla="*/ 0 w 840"/>
              <a:gd name="T5" fmla="*/ 771525 h 486"/>
              <a:gd name="T6" fmla="*/ 0 60000 65536"/>
              <a:gd name="T7" fmla="*/ 0 60000 65536"/>
              <a:gd name="T8" fmla="*/ 0 60000 65536"/>
              <a:gd name="T9" fmla="*/ 0 w 840"/>
              <a:gd name="T10" fmla="*/ 0 h 486"/>
              <a:gd name="T11" fmla="*/ 840 w 840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2339752" y="3645024"/>
            <a:ext cx="1364233" cy="2219548"/>
          </a:xfrm>
          <a:custGeom>
            <a:avLst/>
            <a:gdLst>
              <a:gd name="T0" fmla="*/ 1419225 w 894"/>
              <a:gd name="T1" fmla="*/ 695325 h 438"/>
              <a:gd name="T2" fmla="*/ 771525 w 894"/>
              <a:gd name="T3" fmla="*/ 695325 h 438"/>
              <a:gd name="T4" fmla="*/ 0 w 894"/>
              <a:gd name="T5" fmla="*/ 0 h 438"/>
              <a:gd name="T6" fmla="*/ 0 60000 65536"/>
              <a:gd name="T7" fmla="*/ 0 60000 65536"/>
              <a:gd name="T8" fmla="*/ 0 60000 65536"/>
              <a:gd name="T9" fmla="*/ 0 w 894"/>
              <a:gd name="T10" fmla="*/ 0 h 438"/>
              <a:gd name="T11" fmla="*/ 894 w 894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438">
                <a:moveTo>
                  <a:pt x="894" y="438"/>
                </a:moveTo>
                <a:lnTo>
                  <a:pt x="486" y="43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446712" y="2709738"/>
            <a:ext cx="524614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프랑스의 제도를 모방한 학제 공포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446712" y="3645842"/>
            <a:ext cx="5246140" cy="5689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전국 약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만여 개 소학교가 설치되어 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근대적 학교 교육이 급속히 보급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의무교육 실시</a:t>
            </a:r>
            <a:endParaRPr lang="en-US" altLang="ko-KR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446712" y="1811734"/>
            <a:ext cx="524614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1871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년에 문부성 설치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446712" y="4581946"/>
            <a:ext cx="5246140" cy="5615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전문 교육과정으로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1877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년 도쿄대학 설립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/</a:t>
            </a:r>
          </a:p>
          <a:p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특색있는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사립학교 설립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477792" y="5518050"/>
            <a:ext cx="524614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외국인 교수 초빙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근대적 학문을 배우고자 힘씀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229048" y="2648818"/>
            <a:ext cx="2161752" cy="2267074"/>
          </a:xfrm>
          <a:custGeom>
            <a:avLst/>
            <a:gdLst>
              <a:gd name="T0" fmla="*/ 100724381 w 21600"/>
              <a:gd name="T1" fmla="*/ 0 h 21600"/>
              <a:gd name="T2" fmla="*/ 29499165 w 21600"/>
              <a:gd name="T3" fmla="*/ 28519662 h 21600"/>
              <a:gd name="T4" fmla="*/ 0 w 21600"/>
              <a:gd name="T5" fmla="*/ 97379759 h 21600"/>
              <a:gd name="T6" fmla="*/ 29499165 w 21600"/>
              <a:gd name="T7" fmla="*/ 166239869 h 21600"/>
              <a:gd name="T8" fmla="*/ 100724381 w 21600"/>
              <a:gd name="T9" fmla="*/ 194759519 h 21600"/>
              <a:gd name="T10" fmla="*/ 171949513 w 21600"/>
              <a:gd name="T11" fmla="*/ 166239869 h 21600"/>
              <a:gd name="T12" fmla="*/ 201448665 w 21600"/>
              <a:gd name="T13" fmla="*/ 97379759 h 21600"/>
              <a:gd name="T14" fmla="*/ 171949513 w 21600"/>
              <a:gd name="T15" fmla="*/ 285196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361628" y="2924944"/>
            <a:ext cx="1910502" cy="200700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>
              <a:lnSpc>
                <a:spcPct val="80000"/>
              </a:lnSpc>
            </a:pPr>
            <a:r>
              <a:rPr lang="ko-KR" altLang="en-US" sz="2600" i="1" dirty="0" smtClean="0">
                <a:solidFill>
                  <a:srgbClr val="FFCC00"/>
                </a:solidFill>
                <a:latin typeface="휴먼둥근헤드라인" pitchFamily="18" charset="-127"/>
                <a:ea typeface="휴먼둥근헤드라인" pitchFamily="18" charset="-127"/>
              </a:rPr>
              <a:t>정부의 </a:t>
            </a:r>
            <a:endParaRPr lang="en-US" altLang="ko-KR" sz="2600" i="1" dirty="0" smtClean="0">
              <a:solidFill>
                <a:srgbClr val="FFCC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 eaLnBrk="0" latinLnBrk="0" hangingPunct="0">
              <a:lnSpc>
                <a:spcPct val="80000"/>
              </a:lnSpc>
            </a:pPr>
            <a:r>
              <a:rPr lang="ko-KR" altLang="en-US" sz="2600" i="1" dirty="0" smtClean="0">
                <a:solidFill>
                  <a:srgbClr val="FFCC00"/>
                </a:solidFill>
                <a:latin typeface="휴먼둥근헤드라인" pitchFamily="18" charset="-127"/>
                <a:ea typeface="휴먼둥근헤드라인" pitchFamily="18" charset="-127"/>
              </a:rPr>
              <a:t>근대화 정책</a:t>
            </a:r>
            <a:endParaRPr lang="en-US" altLang="ko-KR" sz="2600" b="0" i="1" dirty="0">
              <a:solidFill>
                <a:srgbClr val="FFCC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5" name="_x101364824" descr="EMB0000143c52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36" y="1268760"/>
            <a:ext cx="3840581" cy="4968552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318000" y="1493235"/>
            <a:ext cx="4032448" cy="2650145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126966"/>
            <a:ext cx="2808312" cy="842888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00562" y="1302580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후쿠자와</a:t>
            </a:r>
            <a:r>
              <a:rPr kumimoji="0"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유키치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0632" y="1769908"/>
            <a:ext cx="3723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근대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 계몽사상가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교육자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서양의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합리주의와 과학정신을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배워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새로운 문명을 창조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[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탈아론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]</a:t>
            </a: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일본을 발전시키기 위해서는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아시아의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이웃들을 벗어나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서양 문명국과 함께 해야 한다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329976" y="4286256"/>
            <a:ext cx="4064646" cy="1928826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아시아로 부터 벗어나</a:t>
            </a:r>
            <a:endParaRPr lang="en-US" altLang="ko-KR" sz="2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algn="ctr">
              <a:defRPr/>
            </a:pPr>
            <a:r>
              <a:rPr lang="ko-KR" alt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제국주의 지향</a:t>
            </a:r>
            <a:r>
              <a:rPr lang="en-US" altLang="ko-K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!!</a:t>
            </a:r>
            <a:endParaRPr lang="en-US" altLang="ko-K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85720" y="1500174"/>
            <a:ext cx="8172432" cy="2359944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6" descr="가로막대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33693"/>
            <a:ext cx="2027974" cy="1008112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3590" y="1331301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의식주의 변화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768500"/>
            <a:ext cx="6874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도쿄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긴자에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벽돌 건물이 세워짐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양복착용이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군인이나 관리를 중심으로 퍼져 민간으로 확대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서양식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단발 유행</a:t>
            </a: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가스등과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인력거가 새로운 풍물로 자리잡음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- 1872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년 음력을 폐지하고 태양력이 도입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하루를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24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시간제로 바꾸고 일요일 휴무제도 실시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국경일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제정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대부분의 국경일이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천황제와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관련된 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0174920" descr="EMB0000143c52d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7592" y="4076868"/>
            <a:ext cx="4104456" cy="26263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0" name="Picture 6" descr="http://postfiles9.naver.net/20120110_152/oikos39_1326189505694M9GEV_JPEG/%B8%DE%C0%CC%C1%F6-%BA%B8%BA%B4.jpg?type=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52" y="4077072"/>
            <a:ext cx="3888308" cy="2635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02402920" descr="EMB0000143c52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66292"/>
            <a:ext cx="4680520" cy="2880320"/>
          </a:xfrm>
          <a:prstGeom prst="rect">
            <a:avLst/>
          </a:prstGeom>
          <a:noFill/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5364088" y="1699988"/>
            <a:ext cx="3240360" cy="2504084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9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812" y="1200944"/>
            <a:ext cx="2808312" cy="1008112"/>
          </a:xfrm>
          <a:prstGeom prst="rect">
            <a:avLst/>
          </a:prstGeom>
          <a:noFill/>
        </p:spPr>
      </p:pic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885036" y="1467768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규나베</a:t>
            </a:r>
            <a:r>
              <a:rPr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 요리의 유행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2188" y="2094632"/>
            <a:ext cx="3162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규나베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요리가 유행되고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 문명개화의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상징이 됨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</a:p>
          <a:p>
            <a:pPr>
              <a:buFontTx/>
              <a:buChar char="-"/>
            </a:pP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문명개화의 최첨단을 걷는 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 사람은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서양식 단발에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양복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모자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구두를 갖춰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입고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규나베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요리를 먹음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2" name="AutoShape 2"/>
          <p:cNvSpPr>
            <a:spLocks noChangeArrowheads="1"/>
          </p:cNvSpPr>
          <p:nvPr/>
        </p:nvSpPr>
        <p:spPr bwMode="auto">
          <a:xfrm>
            <a:off x="395536" y="4792836"/>
            <a:ext cx="8208912" cy="1656183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EABD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3" name="Picture 7" descr="가로막대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2797"/>
            <a:ext cx="2088231" cy="936104"/>
          </a:xfrm>
          <a:prstGeom prst="rect">
            <a:avLst/>
          </a:prstGeom>
          <a:noFill/>
        </p:spPr>
      </p:pic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247327" y="4656633"/>
            <a:ext cx="23567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한   계</a:t>
            </a:r>
            <a:endParaRPr kumimoji="0" lang="ko-KR" altLang="en-US" dirty="0">
              <a:solidFill>
                <a:srgbClr val="FF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6552" y="5114776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문명개화의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현상은 주로 도시와 상류층에게 한정되어 널리 지방에까지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 퍼지지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못함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이러한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현상으로 일본 전통문화를 무시하는 경향이 생김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표면적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모방에 그치거나 일본 실정에 맞지 않는 것이 많음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9" name="_x102402840" descr="EMB0000143c52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7" y="1353468"/>
            <a:ext cx="302433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27856"/>
            <a:ext cx="905860" cy="8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직선 연결선 2"/>
          <p:cNvCxnSpPr/>
          <p:nvPr/>
        </p:nvCxnSpPr>
        <p:spPr>
          <a:xfrm>
            <a:off x="1835696" y="1268760"/>
            <a:ext cx="73083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208" y="79010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-윤고딕330" pitchFamily="18" charset="-127"/>
                <a:ea typeface="-윤고딕330" pitchFamily="18" charset="-127"/>
              </a:rPr>
              <a:t>INDEX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CONTENTS1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97758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CONTENTS2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645468" y="1268760"/>
            <a:ext cx="0" cy="55892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0000" y="24904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서구열강의 침략과 개국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에도 막부의 붕괴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4221088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CONTENTS3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400" y="367900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메이지 유신과 일본의 근대화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192" y="454387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 제국주의 시대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913" y="5057290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CONTENTS4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021" y="534568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질의 응답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162165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4" grpId="0"/>
      <p:bldP spid="16" grpId="0"/>
      <p:bldP spid="17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814388" y="2458170"/>
            <a:ext cx="7648575" cy="566737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847725" y="1726332"/>
            <a:ext cx="7648575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822325" y="3986932"/>
            <a:ext cx="7648575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817563" y="3224932"/>
            <a:ext cx="7648575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>
            <a:off x="547688" y="4564782"/>
            <a:ext cx="802798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561975" y="3796432"/>
            <a:ext cx="80518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563563" y="3034432"/>
            <a:ext cx="803116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>
            <a:off x="735013" y="1799357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식산흥업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728663" y="2551832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관영사업 추진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>
            <a:off x="739775" y="3301132"/>
            <a:ext cx="2201863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1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화폐 금융제도 정비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AutoShape 41"/>
          <p:cNvSpPr>
            <a:spLocks noChangeArrowheads="1"/>
          </p:cNvSpPr>
          <p:nvPr/>
        </p:nvSpPr>
        <p:spPr bwMode="auto">
          <a:xfrm>
            <a:off x="731838" y="4071070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1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통신 교통수단 발달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Line 43"/>
          <p:cNvSpPr>
            <a:spLocks noChangeShapeType="1"/>
          </p:cNvSpPr>
          <p:nvPr/>
        </p:nvSpPr>
        <p:spPr bwMode="auto">
          <a:xfrm>
            <a:off x="565150" y="2275607"/>
            <a:ext cx="79914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3049588" y="1689820"/>
            <a:ext cx="454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부국강병의 목적 달성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자본주의 보호와 육성을 위함</a:t>
            </a:r>
            <a:endParaRPr lang="ko-KR" altLang="en-US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3049588" y="2454995"/>
            <a:ext cx="48148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에도 막부와 각 번에서 경영 </a:t>
            </a:r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했던 광산</a:t>
            </a:r>
            <a:r>
              <a:rPr lang="en-US" altLang="ko-KR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공장</a:t>
            </a:r>
            <a:r>
              <a:rPr lang="en-US" altLang="ko-KR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탄광을</a:t>
            </a:r>
            <a:endParaRPr lang="en-US" altLang="ko-KR" sz="160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관영으로 운영</a:t>
            </a:r>
            <a:endParaRPr lang="en-US" altLang="ko-KR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3049588" y="3209057"/>
            <a:ext cx="48148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1871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년 신화조례 제정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금 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1.5g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엔으로 신 화폐 발행</a:t>
            </a:r>
            <a:endParaRPr lang="en-US" altLang="ko-KR" sz="1600" b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화폐 제도의 통일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3049588" y="3959945"/>
            <a:ext cx="454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도쿄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요코하마 전신 개통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철도 개통</a:t>
            </a:r>
            <a:endParaRPr lang="ko-KR" altLang="en-US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683568" y="985044"/>
            <a:ext cx="3096344" cy="50405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근대산업의 육성</a:t>
            </a:r>
            <a:endParaRPr lang="ko-KR" altLang="en-US" sz="24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04" name="Picture 4" descr="국립은행지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674344"/>
            <a:ext cx="4104456" cy="1107429"/>
          </a:xfrm>
          <a:prstGeom prst="rect">
            <a:avLst/>
          </a:prstGeom>
          <a:noFill/>
        </p:spPr>
      </p:pic>
      <p:pic>
        <p:nvPicPr>
          <p:cNvPr id="51206" name="Picture 6" descr="'신화조례'에 의해 만들어진 금화와 무역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43165"/>
            <a:ext cx="3384376" cy="2214835"/>
          </a:xfrm>
          <a:prstGeom prst="rect">
            <a:avLst/>
          </a:prstGeom>
          <a:noFill/>
        </p:spPr>
      </p:pic>
      <p:pic>
        <p:nvPicPr>
          <p:cNvPr id="51208" name="Picture 8" descr="최초의 일본은행권(1885년 5월 발행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864572"/>
            <a:ext cx="2676525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80630" y="2365137"/>
            <a:ext cx="12394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3</a:t>
            </a:r>
            <a:endParaRPr lang="ko-KR" altLang="en-US" sz="13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2472" y="3301583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0178" name="Picture 2" descr="다이쇼천황(大正天皇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14" y="1376104"/>
            <a:ext cx="3990156" cy="4519931"/>
          </a:xfrm>
          <a:prstGeom prst="rect">
            <a:avLst/>
          </a:prstGeom>
          <a:noFill/>
        </p:spPr>
      </p:pic>
      <p:pic>
        <p:nvPicPr>
          <p:cNvPr id="50180" name="Picture 4" descr="쇼와천황(昭和天皇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7298"/>
            <a:ext cx="3786214" cy="4572032"/>
          </a:xfrm>
          <a:prstGeom prst="rect">
            <a:avLst/>
          </a:prstGeom>
          <a:noFill/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00034" y="5952920"/>
            <a:ext cx="4000527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다이쇼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천황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(1879~1912)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572000" y="5967434"/>
            <a:ext cx="3786214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쇼와 천황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(1926~1989)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실행 단추: 앞으로 또는 다음 4">
            <a:hlinkClick r:id="rId4" highlightClick="1"/>
            <a:hlinkHover r:id="" action="ppaction://hlinkshowjump?jump=nextslide"/>
          </p:cNvPr>
          <p:cNvSpPr/>
          <p:nvPr/>
        </p:nvSpPr>
        <p:spPr>
          <a:xfrm>
            <a:off x="2051720" y="2276872"/>
            <a:ext cx="4968552" cy="24482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400175" y="2384425"/>
            <a:ext cx="5768975" cy="2965450"/>
          </a:xfrm>
          <a:prstGeom prst="ellipse">
            <a:avLst/>
          </a:prstGeom>
          <a:solidFill>
            <a:srgbClr val="B9C597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12156" y="5936704"/>
            <a:ext cx="5854154" cy="542156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결   과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394450" y="1635125"/>
            <a:ext cx="5819770" cy="1752600"/>
          </a:xfrm>
          <a:prstGeom prst="downArrowCallout">
            <a:avLst>
              <a:gd name="adj1" fmla="val 33444"/>
              <a:gd name="adj2" fmla="val 31184"/>
              <a:gd name="adj3" fmla="val 19384"/>
              <a:gd name="adj4" fmla="val 72102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406798" y="4369420"/>
            <a:ext cx="5854154" cy="1584175"/>
          </a:xfrm>
          <a:prstGeom prst="upArrowCallout">
            <a:avLst>
              <a:gd name="adj1" fmla="val 51593"/>
              <a:gd name="adj2" fmla="val 41176"/>
              <a:gd name="adj3" fmla="val 13856"/>
              <a:gd name="adj4" fmla="val 76903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latin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94450" y="1203325"/>
            <a:ext cx="5819770" cy="4095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배   경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159125" y="3575050"/>
            <a:ext cx="2051050" cy="676275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청</a:t>
            </a:r>
            <a:r>
              <a:rPr lang="en-US" altLang="ko-KR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일 전쟁</a:t>
            </a:r>
            <a:endParaRPr lang="en-US" altLang="ko-KR" sz="24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15713" y="1631950"/>
            <a:ext cx="5802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algn="ctr"/>
            <a:r>
              <a:rPr lang="ko-KR" altLang="en-US" sz="16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조선에 대한 이권을 독차지하기 위해 청과 일본이 대립하다 조선정부가 청에게 동학농민운동을 진압해달라 요구를 하자 일본도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텐진조약에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의거하여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85725" indent="-85725"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군대를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파견하고 청을 기습하여 청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 전쟁 발발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57290" y="4889500"/>
            <a:ext cx="6009443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청은 패배하여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시모노세키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조약을 맺고 조선에 대한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모든 이권을 포기하고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승리한 일본은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요동반도</a:t>
            </a:r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대만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팽호섬을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할양 받음</a:t>
            </a:r>
          </a:p>
          <a:p>
            <a:pPr algn="ctr"/>
            <a:r>
              <a:rPr lang="en-US" altLang="ko-KR" sz="1000" dirty="0" smtClean="0"/>
              <a:t>.</a:t>
            </a:r>
          </a:p>
          <a:p>
            <a:pPr marL="85725" indent="-85725">
              <a:lnSpc>
                <a:spcPct val="110000"/>
              </a:lnSpc>
            </a:pPr>
            <a:endParaRPr lang="en-US" altLang="ko-KR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5" name="_x71060584" descr="EMB0000143c53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12" y="1446684"/>
            <a:ext cx="5317071" cy="4824536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7" name="_x71060584" descr="EMB0000143c5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213" y="1451000"/>
            <a:ext cx="2160239" cy="1448035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9" name="_x71060424" descr="EMB0000143c5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9213" y="3103117"/>
            <a:ext cx="2160240" cy="1390894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51" name="_x71060424" descr="EMB0000143c53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7720" y="4708128"/>
            <a:ext cx="2160240" cy="1548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400175" y="2384425"/>
            <a:ext cx="5768975" cy="2965450"/>
          </a:xfrm>
          <a:prstGeom prst="ellipse">
            <a:avLst/>
          </a:prstGeom>
          <a:solidFill>
            <a:srgbClr val="B9C597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12156" y="5936704"/>
            <a:ext cx="5854154" cy="542156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결   과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394450" y="1635125"/>
            <a:ext cx="5819770" cy="1752600"/>
          </a:xfrm>
          <a:prstGeom prst="downArrowCallout">
            <a:avLst>
              <a:gd name="adj1" fmla="val 33444"/>
              <a:gd name="adj2" fmla="val 31184"/>
              <a:gd name="adj3" fmla="val 19384"/>
              <a:gd name="adj4" fmla="val 72102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406798" y="4369420"/>
            <a:ext cx="5854154" cy="1584175"/>
          </a:xfrm>
          <a:prstGeom prst="upArrowCallout">
            <a:avLst>
              <a:gd name="adj1" fmla="val 51593"/>
              <a:gd name="adj2" fmla="val 41176"/>
              <a:gd name="adj3" fmla="val 13856"/>
              <a:gd name="adj4" fmla="val 76903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latin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94450" y="1203325"/>
            <a:ext cx="5819770" cy="4095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원   인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3159125" y="3575050"/>
            <a:ext cx="2051050" cy="676275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러</a:t>
            </a:r>
            <a:r>
              <a:rPr lang="en-US" altLang="ko-KR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일 전쟁</a:t>
            </a:r>
            <a:endParaRPr lang="en-US" altLang="ko-KR" sz="24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415713" y="1771650"/>
            <a:ext cx="5802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한반도와 만주에 대한지배권을 둘러싸고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러시아와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일본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사이에 일어난 전쟁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.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일본함대가 </a:t>
            </a:r>
            <a:r>
              <a:rPr lang="ko-KR" altLang="en-US" err="1" smtClean="0">
                <a:latin typeface="휴먼둥근헤드라인" pitchFamily="18" charset="-127"/>
                <a:ea typeface="휴먼둥근헤드라인" pitchFamily="18" charset="-127"/>
              </a:rPr>
              <a:t>뤼순군항을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기습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공격함으로써 시작됨</a:t>
            </a:r>
          </a:p>
          <a:p>
            <a:pPr marL="85725" indent="-85725"/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357290" y="4749800"/>
            <a:ext cx="6009443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승리한 일본은 러시아 북위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50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도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이하의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사할린을 할양받음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패배한 러시아는 조선에 대한 모든 권리를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박탈 당함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연해주와 캄차카의 어업권을 인정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85725" indent="-85725" algn="ctr">
              <a:lnSpc>
                <a:spcPct val="110000"/>
              </a:lnSpc>
            </a:pPr>
            <a:endParaRPr lang="en-US" altLang="ko-KR" sz="1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8369" name="_x71060424" descr="EMB0000143c5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77636"/>
            <a:ext cx="4287420" cy="4931684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8371" name="_x71060504" descr="EMB0000143c53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57298"/>
            <a:ext cx="3498752" cy="4955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실행 단추: 앞으로 또는 다음 3">
            <a:hlinkClick r:id="rId4" highlightClick="1"/>
          </p:cNvPr>
          <p:cNvSpPr/>
          <p:nvPr/>
        </p:nvSpPr>
        <p:spPr>
          <a:xfrm>
            <a:off x="2051720" y="2492896"/>
            <a:ext cx="4752528" cy="2304256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72716" y="1435590"/>
            <a:ext cx="8482013" cy="4997450"/>
          </a:xfrm>
          <a:prstGeom prst="roundRect">
            <a:avLst>
              <a:gd name="adj" fmla="val 8375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72716" y="2162665"/>
            <a:ext cx="8482013" cy="4281488"/>
          </a:xfrm>
          <a:prstGeom prst="roundRect">
            <a:avLst>
              <a:gd name="adj" fmla="val 8375"/>
            </a:avLst>
          </a:prstGeom>
          <a:solidFill>
            <a:srgbClr val="7B669C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3655" y="1199053"/>
            <a:ext cx="3543373" cy="7429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63500" dir="3187806" algn="ctr" rotWithShape="0">
              <a:srgbClr val="8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172716" y="3985115"/>
            <a:ext cx="8480425" cy="2457450"/>
            <a:chOff x="247" y="4566"/>
            <a:chExt cx="3829" cy="1431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0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4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3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5" name="Line 2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6" name="Line 2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21" name="Group 51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32" name="Line 52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53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55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2" name="Group 56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23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59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60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64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65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267966" y="1340340"/>
            <a:ext cx="3159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0" dirty="0" smtClean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일본 제국주의의 종말</a:t>
            </a:r>
            <a:endParaRPr lang="en-US" altLang="ko-KR" sz="2400" b="0" dirty="0">
              <a:solidFill>
                <a:srgbClr val="CC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9" name="Oval 67"/>
          <p:cNvSpPr>
            <a:spLocks noChangeArrowheads="1"/>
          </p:cNvSpPr>
          <p:nvPr/>
        </p:nvSpPr>
        <p:spPr bwMode="auto">
          <a:xfrm>
            <a:off x="7341444" y="3787372"/>
            <a:ext cx="1249363" cy="236537"/>
          </a:xfrm>
          <a:prstGeom prst="ellipse">
            <a:avLst/>
          </a:prstGeom>
          <a:gradFill rotWithShape="1">
            <a:gsLst>
              <a:gs pos="0">
                <a:srgbClr val="41334D"/>
              </a:gs>
              <a:gs pos="100000">
                <a:srgbClr val="925CC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" name="Oval 68"/>
          <p:cNvSpPr>
            <a:spLocks noChangeArrowheads="1"/>
          </p:cNvSpPr>
          <p:nvPr/>
        </p:nvSpPr>
        <p:spPr bwMode="auto">
          <a:xfrm>
            <a:off x="6837388" y="2275204"/>
            <a:ext cx="1608137" cy="173355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421A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900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일본 제국주의</a:t>
            </a:r>
            <a:endParaRPr lang="en-US" altLang="ko-KR" sz="1900" b="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9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종</a:t>
            </a:r>
            <a:r>
              <a:rPr lang="ko-KR" altLang="en-US" sz="19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말</a:t>
            </a:r>
            <a:endParaRPr lang="ko-KR" altLang="en-US" sz="19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1" name="Oval 69"/>
          <p:cNvSpPr>
            <a:spLocks noChangeArrowheads="1"/>
          </p:cNvSpPr>
          <p:nvPr/>
        </p:nvSpPr>
        <p:spPr bwMode="auto">
          <a:xfrm>
            <a:off x="5364088" y="4509120"/>
            <a:ext cx="1249362" cy="236538"/>
          </a:xfrm>
          <a:prstGeom prst="ellipse">
            <a:avLst/>
          </a:prstGeom>
          <a:gradFill rotWithShape="1">
            <a:gsLst>
              <a:gs pos="0">
                <a:srgbClr val="41334D"/>
              </a:gs>
              <a:gs pos="100000">
                <a:srgbClr val="925CC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" name="Oval 70"/>
          <p:cNvSpPr>
            <a:spLocks noChangeArrowheads="1"/>
          </p:cNvSpPr>
          <p:nvPr/>
        </p:nvSpPr>
        <p:spPr bwMode="auto">
          <a:xfrm>
            <a:off x="4716016" y="2996952"/>
            <a:ext cx="1687512" cy="1735138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D350D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9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1945</a:t>
            </a:r>
            <a:r>
              <a:rPr lang="ko-KR" altLang="en-US" sz="19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년 </a:t>
            </a:r>
            <a:endParaRPr lang="en-US" altLang="ko-KR" sz="19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9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연합국에게</a:t>
            </a:r>
            <a:r>
              <a:rPr lang="ko-KR" altLang="en-US" sz="1900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sz="1900" b="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900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항복</a:t>
            </a:r>
            <a:endParaRPr lang="ko-KR" altLang="en-US" sz="19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3" name="Oval 71"/>
          <p:cNvSpPr>
            <a:spLocks noChangeArrowheads="1"/>
          </p:cNvSpPr>
          <p:nvPr/>
        </p:nvSpPr>
        <p:spPr bwMode="auto">
          <a:xfrm>
            <a:off x="3203848" y="5301208"/>
            <a:ext cx="1249363" cy="236538"/>
          </a:xfrm>
          <a:prstGeom prst="ellipse">
            <a:avLst/>
          </a:prstGeom>
          <a:gradFill rotWithShape="1">
            <a:gsLst>
              <a:gs pos="0">
                <a:srgbClr val="41334D"/>
              </a:gs>
              <a:gs pos="100000">
                <a:srgbClr val="925CC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4" name="Oval 72"/>
          <p:cNvSpPr>
            <a:spLocks noChangeArrowheads="1"/>
          </p:cNvSpPr>
          <p:nvPr/>
        </p:nvSpPr>
        <p:spPr bwMode="auto">
          <a:xfrm>
            <a:off x="2555776" y="3789040"/>
            <a:ext cx="1649413" cy="17335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42280D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미국이</a:t>
            </a:r>
            <a:endParaRPr lang="en-US" altLang="ko-KR" b="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히로시마</a:t>
            </a:r>
            <a:r>
              <a:rPr lang="en-US" altLang="ko-KR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,</a:t>
            </a:r>
          </a:p>
          <a:p>
            <a:pPr algn="ctr"/>
            <a:r>
              <a:rPr lang="ko-KR" altLang="en-US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나가사키</a:t>
            </a:r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원자폭탄</a:t>
            </a:r>
            <a:endParaRPr lang="en-US" altLang="ko-KR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투하</a:t>
            </a:r>
            <a:endParaRPr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5" name="Oval 73"/>
          <p:cNvSpPr>
            <a:spLocks noChangeArrowheads="1"/>
          </p:cNvSpPr>
          <p:nvPr/>
        </p:nvSpPr>
        <p:spPr bwMode="auto">
          <a:xfrm>
            <a:off x="971600" y="5877272"/>
            <a:ext cx="1249362" cy="236538"/>
          </a:xfrm>
          <a:prstGeom prst="ellipse">
            <a:avLst/>
          </a:prstGeom>
          <a:gradFill rotWithShape="1">
            <a:gsLst>
              <a:gs pos="0">
                <a:srgbClr val="41334D"/>
              </a:gs>
              <a:gs pos="100000">
                <a:srgbClr val="925CC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6" name="Oval 74"/>
          <p:cNvSpPr>
            <a:spLocks noChangeArrowheads="1"/>
          </p:cNvSpPr>
          <p:nvPr/>
        </p:nvSpPr>
        <p:spPr bwMode="auto">
          <a:xfrm>
            <a:off x="395536" y="4365104"/>
            <a:ext cx="1679575" cy="1735138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352842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만주사변</a:t>
            </a:r>
            <a:r>
              <a:rPr lang="en-US" altLang="ko-KR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진주만 공습</a:t>
            </a:r>
            <a:endParaRPr lang="en-US" altLang="ko-KR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태평양 </a:t>
            </a:r>
            <a:endParaRPr lang="en-US" altLang="ko-KR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전쟁 시작</a:t>
            </a:r>
            <a:endParaRPr lang="en-US" altLang="ko-KR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7" name="Oval 75"/>
          <p:cNvSpPr>
            <a:spLocks noChangeArrowheads="1"/>
          </p:cNvSpPr>
          <p:nvPr/>
        </p:nvSpPr>
        <p:spPr bwMode="auto">
          <a:xfrm rot="18924162">
            <a:off x="4820307" y="3215191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" name="Oval 76"/>
          <p:cNvSpPr>
            <a:spLocks noChangeArrowheads="1"/>
          </p:cNvSpPr>
          <p:nvPr/>
        </p:nvSpPr>
        <p:spPr bwMode="auto">
          <a:xfrm rot="18924162">
            <a:off x="6941678" y="2493444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9" name="Oval 77"/>
          <p:cNvSpPr>
            <a:spLocks noChangeArrowheads="1"/>
          </p:cNvSpPr>
          <p:nvPr/>
        </p:nvSpPr>
        <p:spPr bwMode="auto">
          <a:xfrm rot="18924162">
            <a:off x="2660066" y="4007279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" name="Oval 78"/>
          <p:cNvSpPr>
            <a:spLocks noChangeArrowheads="1"/>
          </p:cNvSpPr>
          <p:nvPr/>
        </p:nvSpPr>
        <p:spPr bwMode="auto">
          <a:xfrm rot="18924162">
            <a:off x="499826" y="4511336"/>
            <a:ext cx="546100" cy="3159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230" y="2365137"/>
            <a:ext cx="12394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3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172" y="3276183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3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174" y="3071810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mtClean="0">
                <a:latin typeface="HY헤드라인M" pitchFamily="18" charset="-127"/>
                <a:ea typeface="HY헤드라인M" pitchFamily="18" charset="-127"/>
              </a:rPr>
              <a:t>감 사 합 니 다</a:t>
            </a:r>
            <a:endParaRPr lang="en-US" altLang="ko-KR" sz="4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이은진\Desktop\제목 없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6" y="2428868"/>
            <a:ext cx="4160588" cy="4240492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555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289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79400" y="1208335"/>
            <a:ext cx="8178800" cy="10685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809625" algn="ctr" eaLnBrk="0" latinLnBrk="0" hangingPunct="0">
              <a:lnSpc>
                <a:spcPct val="130000"/>
              </a:lnSpc>
            </a:pPr>
            <a:endParaRPr kumimoji="0"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3048843" y="1004887"/>
            <a:ext cx="2667000" cy="381000"/>
          </a:xfrm>
          <a:prstGeom prst="hexagon">
            <a:avLst>
              <a:gd name="adj" fmla="val 35000"/>
              <a:gd name="vf" fmla="val 115470"/>
            </a:avLst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294037" y="1003300"/>
            <a:ext cx="223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1853</a:t>
            </a:r>
            <a:r>
              <a:rPr lang="ko-KR" altLang="en-US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년 흑선 출몰</a:t>
            </a:r>
            <a:endParaRPr lang="en-US" altLang="ko-KR" dirty="0">
              <a:solidFill>
                <a:srgbClr val="00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1463724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페리제독이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이끄는 흑선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척이 일본에 입항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일본의 대외정책에 일대 혼란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29B93D4A-21D9-4A61-8117-107AAA6F8C83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3677552" descr="EMB000017ec3b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428868"/>
            <a:ext cx="4000528" cy="424049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298420" y="2454268"/>
            <a:ext cx="1571636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rgbClr val="FF0000"/>
                </a:solidFill>
              </a:rPr>
              <a:t>개  항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495800" y="2441568"/>
            <a:ext cx="1571636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rgbClr val="FF0000"/>
                </a:solidFill>
              </a:rPr>
              <a:t>쇄  국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246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4194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실행 단추: 앞으로 또는 다음 13">
            <a:hlinkClick r:id="rId4" highlightClick="1"/>
          </p:cNvPr>
          <p:cNvSpPr/>
          <p:nvPr/>
        </p:nvSpPr>
        <p:spPr>
          <a:xfrm>
            <a:off x="2483768" y="2708920"/>
            <a:ext cx="4320480" cy="2304256"/>
          </a:xfrm>
          <a:prstGeom prst="actionButtonForwardNext">
            <a:avLst/>
          </a:prstGeom>
          <a:solidFill>
            <a:schemeClr val="accent5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4"/>
          <p:cNvSpPr>
            <a:spLocks noChangeArrowheads="1"/>
          </p:cNvSpPr>
          <p:nvPr/>
        </p:nvSpPr>
        <p:spPr bwMode="auto">
          <a:xfrm>
            <a:off x="904875" y="2159000"/>
            <a:ext cx="6943725" cy="417513"/>
          </a:xfrm>
          <a:custGeom>
            <a:avLst/>
            <a:gdLst>
              <a:gd name="T0" fmla="*/ 2088750806 w 21600"/>
              <a:gd name="T1" fmla="*/ 4035128 h 21600"/>
              <a:gd name="T2" fmla="*/ 1116095055 w 21600"/>
              <a:gd name="T3" fmla="*/ 8070236 h 21600"/>
              <a:gd name="T4" fmla="*/ 143439023 w 21600"/>
              <a:gd name="T5" fmla="*/ 4035128 h 21600"/>
              <a:gd name="T6" fmla="*/ 111609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6" y="21600"/>
                </a:lnTo>
                <a:lnTo>
                  <a:pt x="1882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899592" y="3068960"/>
            <a:ext cx="6943725" cy="417513"/>
          </a:xfrm>
          <a:custGeom>
            <a:avLst/>
            <a:gdLst>
              <a:gd name="T0" fmla="*/ 2088750806 w 21600"/>
              <a:gd name="T1" fmla="*/ 4035128 h 21600"/>
              <a:gd name="T2" fmla="*/ 1116095055 w 21600"/>
              <a:gd name="T3" fmla="*/ 8070236 h 21600"/>
              <a:gd name="T4" fmla="*/ 143439023 w 21600"/>
              <a:gd name="T5" fmla="*/ 4035128 h 21600"/>
              <a:gd name="T6" fmla="*/ 111609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6" y="21600"/>
                </a:lnTo>
                <a:lnTo>
                  <a:pt x="1882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899592" y="6016972"/>
            <a:ext cx="6943725" cy="417513"/>
          </a:xfrm>
          <a:custGeom>
            <a:avLst/>
            <a:gdLst>
              <a:gd name="T0" fmla="*/ 2088750806 w 21600"/>
              <a:gd name="T1" fmla="*/ 4035128 h 21600"/>
              <a:gd name="T2" fmla="*/ 1116095055 w 21600"/>
              <a:gd name="T3" fmla="*/ 8070236 h 21600"/>
              <a:gd name="T4" fmla="*/ 143439023 w 21600"/>
              <a:gd name="T5" fmla="*/ 4035128 h 21600"/>
              <a:gd name="T6" fmla="*/ 111609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6" y="21600"/>
                </a:lnTo>
                <a:lnTo>
                  <a:pt x="1882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19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924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923925" y="1561257"/>
            <a:ext cx="6888435" cy="59774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749B00"/>
              </a:gs>
            </a:gsLst>
            <a:lin ang="540000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95350" indent="180975" eaLnBrk="0" latinLnBrk="0" hangingPunct="0">
              <a:lnSpc>
                <a:spcPct val="130000"/>
              </a:lnSpc>
              <a:tabLst>
                <a:tab pos="628650" algn="l"/>
              </a:tabLst>
            </a:pPr>
            <a:r>
              <a:rPr kumimoji="0" lang="ko-KR" altLang="en-US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 </a:t>
            </a:r>
            <a:endParaRPr kumimoji="0"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3056781" y="1308274"/>
            <a:ext cx="2667000" cy="381000"/>
          </a:xfrm>
          <a:prstGeom prst="hexagon">
            <a:avLst>
              <a:gd name="adj" fmla="val 35000"/>
              <a:gd name="vf" fmla="val 115470"/>
            </a:avLst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3763020" y="1306860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1854</a:t>
            </a:r>
            <a:r>
              <a:rPr lang="ko-KR" altLang="en-US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년</a:t>
            </a:r>
            <a:endParaRPr lang="en-US" altLang="ko-KR" dirty="0">
              <a:solidFill>
                <a:srgbClr val="00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4400" y="172662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페리에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의해 개국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30275" y="2562224"/>
            <a:ext cx="6908800" cy="739776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C24E00"/>
              </a:gs>
            </a:gsLst>
            <a:lin ang="540000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247616" y="2811046"/>
            <a:ext cx="2335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미</a:t>
            </a:r>
            <a:r>
              <a:rPr kumimoji="0" lang="en-US" altLang="ko-KR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일 수호 통상조약</a:t>
            </a:r>
            <a:endParaRPr kumimoji="0" lang="en-US" altLang="ko-KR" b="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AutoShape 9"/>
          <p:cNvSpPr>
            <a:spLocks noChangeArrowheads="1"/>
          </p:cNvSpPr>
          <p:nvPr/>
        </p:nvSpPr>
        <p:spPr bwMode="auto">
          <a:xfrm>
            <a:off x="3040063" y="2387599"/>
            <a:ext cx="2663825" cy="341312"/>
          </a:xfrm>
          <a:prstGeom prst="hexagon">
            <a:avLst>
              <a:gd name="adj" fmla="val 39023"/>
              <a:gd name="vf" fmla="val 115470"/>
            </a:avLst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ko-KR" altLang="ko-KR" sz="1200">
              <a:latin typeface="Times New Roman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790397" y="2362199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1858</a:t>
            </a:r>
            <a:r>
              <a:rPr lang="ko-KR" altLang="en-US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년</a:t>
            </a:r>
            <a:endParaRPr lang="en-US" altLang="ko-KR" dirty="0">
              <a:solidFill>
                <a:srgbClr val="00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3779912" y="3645024"/>
            <a:ext cx="1296144" cy="129614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99592" y="5169272"/>
            <a:ext cx="6908800" cy="90676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7E0019"/>
              </a:gs>
            </a:gsLst>
            <a:lin ang="540000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809625" algn="ctr" eaLnBrk="0" latinLnBrk="0" hangingPunct="0">
              <a:lnSpc>
                <a:spcPct val="130000"/>
              </a:lnSpc>
            </a:pPr>
            <a:endParaRPr kumimoji="0"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868141" y="5186288"/>
            <a:ext cx="49920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시모다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항구 외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개항 개항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 eaLnBrk="0" latinLnBrk="0" hangingPunct="0"/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에도</a:t>
            </a:r>
            <a:r>
              <a:rPr kumimoji="0" lang="en-US" altLang="ko-KR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오사카 시장 개방</a:t>
            </a:r>
            <a:endParaRPr kumimoji="0" lang="en-US" altLang="ko-KR" b="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일본의 관세 상호협의 결정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영사재판권 인정</a:t>
            </a:r>
            <a:endParaRPr kumimoji="0" lang="en-US" altLang="ko-KR" b="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19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924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Freeform 2"/>
          <p:cNvSpPr>
            <a:spLocks/>
          </p:cNvSpPr>
          <p:nvPr/>
        </p:nvSpPr>
        <p:spPr bwMode="auto">
          <a:xfrm>
            <a:off x="720725" y="2224088"/>
            <a:ext cx="7676083" cy="3028950"/>
          </a:xfrm>
          <a:custGeom>
            <a:avLst/>
            <a:gdLst>
              <a:gd name="T0" fmla="*/ 3971925 w 5034"/>
              <a:gd name="T1" fmla="*/ 0 h 1908"/>
              <a:gd name="T2" fmla="*/ 2325687 w 5034"/>
              <a:gd name="T3" fmla="*/ 608013 h 1908"/>
              <a:gd name="T4" fmla="*/ 2830512 w 5034"/>
              <a:gd name="T5" fmla="*/ 608013 h 1908"/>
              <a:gd name="T6" fmla="*/ 0 w 5034"/>
              <a:gd name="T7" fmla="*/ 3028950 h 1908"/>
              <a:gd name="T8" fmla="*/ 7991475 w 5034"/>
              <a:gd name="T9" fmla="*/ 3028950 h 1908"/>
              <a:gd name="T10" fmla="*/ 5126037 w 5034"/>
              <a:gd name="T11" fmla="*/ 608013 h 1908"/>
              <a:gd name="T12" fmla="*/ 5735637 w 5034"/>
              <a:gd name="T13" fmla="*/ 627063 h 1908"/>
              <a:gd name="T14" fmla="*/ 3971925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779588" y="1282700"/>
            <a:ext cx="5543550" cy="768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00"/>
              </a:gs>
              <a:gs pos="100000">
                <a:srgbClr val="996600">
                  <a:gamma/>
                  <a:shade val="66275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3200" b="0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존왕양이</a:t>
            </a:r>
            <a:r>
              <a:rPr lang="ko-KR" altLang="en-US" sz="3200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운동</a:t>
            </a:r>
            <a:endParaRPr lang="ko-KR" altLang="en-US" sz="32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331640" y="4221088"/>
            <a:ext cx="1474788" cy="14732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283600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개항이후</a:t>
            </a:r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sz="16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국내산업 타격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652516" y="4221088"/>
            <a:ext cx="1474788" cy="1473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432800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국왕 친정 </a:t>
            </a:r>
            <a:endParaRPr lang="en-US" altLang="ko-KR" sz="16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회복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2987824" y="4221088"/>
            <a:ext cx="1474787" cy="14732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283643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하급무사 중심</a:t>
            </a:r>
            <a:endParaRPr lang="en-US" altLang="ko-KR" sz="16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양이 운동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6300192" y="4221088"/>
            <a:ext cx="1474788" cy="14732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362843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존왕</a:t>
            </a:r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운동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80630" y="2365137"/>
            <a:ext cx="12394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3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330158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555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28955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77069" y="2074849"/>
            <a:ext cx="7695331" cy="3226359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" name="Picture 6" descr="가로막대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71612"/>
            <a:ext cx="3528392" cy="1057275"/>
          </a:xfrm>
          <a:prstGeom prst="rect">
            <a:avLst/>
          </a:prstGeom>
          <a:noFill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0960" y="1847837"/>
            <a:ext cx="33129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메이지 유신이란</a:t>
            </a:r>
            <a:r>
              <a:rPr lang="en-US" altLang="ko-KR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?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576" y="2708920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에도 막부에 대한 타도 운동 이후 수립된 메이지 정부에 의한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덴노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친정 체제로의 전환과 그에 따른 개혁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중앙 관제를 비롯해 법제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신분제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지방 행정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금융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유통 산업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         </a:t>
            </a: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교육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외교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종교 정책 등 여러 분야에서 서구의 문물을 받아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들인 개혁이 이루어지고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일본이 아시아 최초의 서구화된 국민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국가 체제로 변화</a:t>
            </a:r>
            <a:endParaRPr lang="en-US" altLang="ko-KR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825</Words>
  <Application>Microsoft Office PowerPoint</Application>
  <PresentationFormat>화면 슬라이드 쇼(4:3)</PresentationFormat>
  <Paragraphs>229</Paragraphs>
  <Slides>30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이은진</cp:lastModifiedBy>
  <cp:revision>383</cp:revision>
  <dcterms:created xsi:type="dcterms:W3CDTF">2011-09-30T15:44:36Z</dcterms:created>
  <dcterms:modified xsi:type="dcterms:W3CDTF">2013-10-27T13:30:37Z</dcterms:modified>
</cp:coreProperties>
</file>