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8" r:id="rId3"/>
    <p:sldId id="262" r:id="rId4"/>
    <p:sldId id="276" r:id="rId5"/>
    <p:sldId id="287" r:id="rId6"/>
    <p:sldId id="263" r:id="rId7"/>
    <p:sldId id="288" r:id="rId8"/>
    <p:sldId id="289" r:id="rId9"/>
    <p:sldId id="290" r:id="rId10"/>
    <p:sldId id="291" r:id="rId11"/>
    <p:sldId id="292" r:id="rId12"/>
    <p:sldId id="280" r:id="rId13"/>
    <p:sldId id="293" r:id="rId14"/>
    <p:sldId id="286" r:id="rId15"/>
    <p:sldId id="277" r:id="rId16"/>
    <p:sldId id="279" r:id="rId17"/>
    <p:sldId id="282" r:id="rId18"/>
    <p:sldId id="283" r:id="rId19"/>
    <p:sldId id="285" r:id="rId20"/>
    <p:sldId id="284" r:id="rId21"/>
    <p:sldId id="264" r:id="rId22"/>
    <p:sldId id="265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DA0"/>
    <a:srgbClr val="0F3363"/>
    <a:srgbClr val="1498EB"/>
    <a:srgbClr val="8C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1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2019-09-29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5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10B2561-025A-4114-84C5-EB3782126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EB4568A-34F7-4FEE-B5A2-F09FF92AACDE}"/>
              </a:ext>
            </a:extLst>
          </p:cNvPr>
          <p:cNvSpPr/>
          <p:nvPr/>
        </p:nvSpPr>
        <p:spPr>
          <a:xfrm>
            <a:off x="2514736" y="3758684"/>
            <a:ext cx="71625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800" b="1" spc="600" dirty="0">
                <a:solidFill>
                  <a:schemeClr val="bg1"/>
                </a:solidFill>
              </a:rPr>
              <a:t>독도가 일본 영토라는 </a:t>
            </a:r>
            <a:endParaRPr lang="en-US" altLang="ko-KR" sz="4800" b="1" spc="600" dirty="0">
              <a:solidFill>
                <a:schemeClr val="bg1"/>
              </a:solidFill>
            </a:endParaRPr>
          </a:p>
          <a:p>
            <a:pPr algn="ctr"/>
            <a:r>
              <a:rPr lang="ko-KR" altLang="en-US" sz="4800" b="1" spc="600" dirty="0">
                <a:solidFill>
                  <a:schemeClr val="bg1"/>
                </a:solidFill>
              </a:rPr>
              <a:t>일본의 논리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8509" y="5572897"/>
            <a:ext cx="2669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dirty="0">
                <a:solidFill>
                  <a:schemeClr val="bg1"/>
                </a:solidFill>
                <a:latin typeface="나눔스퀘어 (본문)"/>
              </a:rPr>
              <a:t>중국어중국학과 </a:t>
            </a:r>
            <a:endParaRPr lang="en-US" altLang="ko-KR" sz="2000" b="1" dirty="0">
              <a:solidFill>
                <a:schemeClr val="bg1"/>
              </a:solidFill>
              <a:latin typeface="나눔스퀘어 (본문)"/>
            </a:endParaRPr>
          </a:p>
          <a:p>
            <a:pPr algn="r"/>
            <a:r>
              <a:rPr lang="ko-KR" altLang="en-US" sz="2000" b="1" dirty="0">
                <a:solidFill>
                  <a:schemeClr val="bg1"/>
                </a:solidFill>
                <a:latin typeface="나눔스퀘어 (본문)"/>
              </a:rPr>
              <a:t>박소영</a:t>
            </a:r>
            <a:r>
              <a:rPr lang="en-US" altLang="ko-KR" sz="2000" b="1" dirty="0">
                <a:solidFill>
                  <a:schemeClr val="bg1"/>
                </a:solidFill>
                <a:latin typeface="나눔스퀘어 (본문)"/>
              </a:rPr>
              <a:t>(21613925)</a:t>
            </a:r>
            <a:endParaRPr lang="ko-KR" altLang="en-US" sz="2000" b="1" dirty="0">
              <a:solidFill>
                <a:schemeClr val="bg1"/>
              </a:solidFill>
              <a:latin typeface="나눔스퀘어 (본문)"/>
            </a:endParaRPr>
          </a:p>
        </p:txBody>
      </p:sp>
    </p:spTree>
    <p:extLst>
      <p:ext uri="{BB962C8B-B14F-4D97-AF65-F5344CB8AC3E}">
        <p14:creationId xmlns:p14="http://schemas.microsoft.com/office/powerpoint/2010/main" val="340712887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5"/>
          <p:cNvSpPr/>
          <p:nvPr/>
        </p:nvSpPr>
        <p:spPr>
          <a:xfrm>
            <a:off x="1120013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円/楕円 6"/>
          <p:cNvSpPr/>
          <p:nvPr/>
        </p:nvSpPr>
        <p:spPr>
          <a:xfrm>
            <a:off x="1096799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0" y="1"/>
            <a:ext cx="12192000" cy="6880858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8911770" y="1157240"/>
            <a:ext cx="88" cy="38059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02299" y="1284208"/>
            <a:ext cx="65682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566832" y="1167750"/>
            <a:ext cx="0" cy="38260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355359" y="4859985"/>
            <a:ext cx="66622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. 한일의정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33" y="1413610"/>
            <a:ext cx="6118276" cy="33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46657" y="5070189"/>
            <a:ext cx="7704856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>
                <a:solidFill>
                  <a:schemeClr val="bg1"/>
                </a:solidFill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</a:rPr>
              <a:t>한일의정서</a:t>
            </a:r>
            <a:r>
              <a:rPr lang="en-US" altLang="ko-KR" sz="2400" dirty="0">
                <a:solidFill>
                  <a:schemeClr val="bg1"/>
                </a:solidFill>
              </a:rPr>
              <a:t>&gt;1904.02</a:t>
            </a:r>
          </a:p>
          <a:p>
            <a:pPr fontAlgn="base"/>
            <a:endParaRPr lang="en-US" altLang="ko-KR" sz="24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2400" dirty="0">
                <a:solidFill>
                  <a:schemeClr val="bg1"/>
                </a:solidFill>
              </a:rPr>
              <a:t>2</a:t>
            </a:r>
            <a:r>
              <a:rPr lang="ko-KR" altLang="en-US" sz="2400" dirty="0">
                <a:solidFill>
                  <a:schemeClr val="bg1"/>
                </a:solidFill>
              </a:rPr>
              <a:t>조 대한제국 정부는 전항의 목적을 성취하기 위해 군사 전략상 필요한 지점 임기 수용할 수 있다</a:t>
            </a:r>
            <a:r>
              <a:rPr lang="en-US" altLang="ko-KR" sz="2400" dirty="0">
                <a:solidFill>
                  <a:schemeClr val="bg1"/>
                </a:solidFill>
              </a:rPr>
              <a:t>. -</a:t>
            </a:r>
            <a:r>
              <a:rPr lang="ko-KR" altLang="en-US" sz="2400" dirty="0">
                <a:solidFill>
                  <a:schemeClr val="bg1"/>
                </a:solidFill>
              </a:rPr>
              <a:t>군사권을 뺏어감</a:t>
            </a:r>
          </a:p>
        </p:txBody>
      </p:sp>
    </p:spTree>
    <p:extLst>
      <p:ext uri="{BB962C8B-B14F-4D97-AF65-F5344CB8AC3E}">
        <p14:creationId xmlns:p14="http://schemas.microsoft.com/office/powerpoint/2010/main" val="366810371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'반일 종족주의', 책 속에 담긴 내용·대표 저자 이영훈은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3" y="1906296"/>
            <a:ext cx="2579784" cy="32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1</a:t>
            </a:r>
            <a:endParaRPr lang="ko-KR" altLang="en-US" dirty="0"/>
          </a:p>
        </p:txBody>
      </p:sp>
      <p:pic>
        <p:nvPicPr>
          <p:cNvPr id="15" name="Picture 2" descr="'반일 종족주의', 책 속에 담긴 내용·대표 저자 이영훈은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3" y="1901046"/>
            <a:ext cx="2579784" cy="32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H="1">
            <a:off x="3623553" y="1678503"/>
            <a:ext cx="1593" cy="3753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689113" y="1844520"/>
            <a:ext cx="3115632" cy="28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921401" y="1691129"/>
            <a:ext cx="0" cy="3816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790363" y="5269879"/>
            <a:ext cx="30248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60549" y="2073640"/>
            <a:ext cx="7275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dirty="0" err="1">
                <a:solidFill>
                  <a:schemeClr val="bg1"/>
                </a:solidFill>
              </a:rPr>
              <a:t>이영훈曰</a:t>
            </a:r>
            <a:r>
              <a:rPr lang="en-US" altLang="ko-KR" sz="2400" dirty="0">
                <a:solidFill>
                  <a:schemeClr val="bg1"/>
                </a:solidFill>
              </a:rPr>
              <a:t>: 2</a:t>
            </a:r>
            <a:r>
              <a:rPr lang="ko-KR" altLang="en-US" sz="2400" dirty="0">
                <a:solidFill>
                  <a:schemeClr val="bg1"/>
                </a:solidFill>
              </a:rPr>
              <a:t>년 뒤 </a:t>
            </a:r>
            <a:r>
              <a:rPr lang="en-US" altLang="ko-KR" sz="2400" dirty="0">
                <a:solidFill>
                  <a:schemeClr val="bg1"/>
                </a:solidFill>
              </a:rPr>
              <a:t>1906</a:t>
            </a:r>
            <a:r>
              <a:rPr lang="ko-KR" altLang="en-US" sz="2400" dirty="0">
                <a:solidFill>
                  <a:schemeClr val="bg1"/>
                </a:solidFill>
              </a:rPr>
              <a:t>년 그 사실을 우연히 알게 된 울릉군수가 “</a:t>
            </a:r>
            <a:r>
              <a:rPr lang="ko-KR" altLang="en-US" sz="2400" dirty="0" err="1">
                <a:solidFill>
                  <a:schemeClr val="bg1"/>
                </a:solidFill>
              </a:rPr>
              <a:t>본군</a:t>
            </a:r>
            <a:r>
              <a:rPr lang="ko-KR" altLang="en-US" sz="2400" dirty="0">
                <a:solidFill>
                  <a:schemeClr val="bg1"/>
                </a:solidFill>
              </a:rPr>
              <a:t> 소속의 독도가 일본땅에 편입되었습니다</a:t>
            </a:r>
            <a:r>
              <a:rPr lang="en-US" altLang="ko-KR" sz="2400" dirty="0">
                <a:solidFill>
                  <a:schemeClr val="bg1"/>
                </a:solidFill>
              </a:rPr>
              <a:t>.”</a:t>
            </a:r>
            <a:r>
              <a:rPr lang="ko-KR" altLang="en-US" sz="2400" dirty="0">
                <a:solidFill>
                  <a:schemeClr val="bg1"/>
                </a:solidFill>
              </a:rPr>
              <a:t>라고 보고합니다만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</a:rPr>
              <a:t>중앙정부는 그에 대한 별다른 반응을 보이지 않았습니다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이미 일본에 외교권을 뺏긴 보호국이라서 그러했다는 변명은 곤란합니다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ko-KR" altLang="en-US" sz="2400" dirty="0">
                <a:solidFill>
                  <a:schemeClr val="bg1"/>
                </a:solidFill>
              </a:rPr>
              <a:t>대한제국이 일본에 이의를 제기하지 않은 것은 독도에 대한 인식이 없는 가운데 일본의 행위를 그리 중요하게 여기지 않았기 때문입니다</a:t>
            </a:r>
            <a:r>
              <a:rPr lang="en-US" altLang="ko-KR" sz="2400" dirty="0">
                <a:solidFill>
                  <a:schemeClr val="bg1"/>
                </a:solidFill>
              </a:rPr>
              <a:t>. - p169.</a:t>
            </a:r>
            <a:endParaRPr lang="ko-KR" altLang="en-US" sz="2400" dirty="0">
              <a:solidFill>
                <a:schemeClr val="bg1"/>
              </a:solidFill>
            </a:endParaRPr>
          </a:p>
          <a:p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9705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87" y="1532813"/>
            <a:ext cx="9872135" cy="47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7043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96" y="1516147"/>
            <a:ext cx="9840346" cy="4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08149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10510"/>
            <a:ext cx="7498080" cy="6858000"/>
            <a:chOff x="0" y="1051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0953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3,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463460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1"/>
                  </a:solidFill>
                </a:rPr>
                <a:t>일본 측 자료를 통해서 본 </a:t>
              </a:r>
              <a:endParaRPr lang="en-US" altLang="ko-KR" sz="3200" dirty="0">
                <a:solidFill>
                  <a:schemeClr val="bg1"/>
                </a:solidFill>
              </a:endParaRPr>
            </a:p>
            <a:p>
              <a:r>
                <a:rPr lang="ko-KR" altLang="en-US" sz="3200" dirty="0">
                  <a:solidFill>
                    <a:schemeClr val="bg1"/>
                  </a:solidFill>
                </a:rPr>
                <a:t>독도가 우리땅인 근거 생략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58053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>
            <a:extLst>
              <a:ext uri="{FF2B5EF4-FFF2-40B4-BE49-F238E27FC236}">
                <a16:creationId xmlns:a16="http://schemas.microsoft.com/office/drawing/2014/main" id="{C0DD309B-E198-43EF-B17B-F4C9D3031495}"/>
              </a:ext>
            </a:extLst>
          </p:cNvPr>
          <p:cNvSpPr/>
          <p:nvPr/>
        </p:nvSpPr>
        <p:spPr>
          <a:xfrm>
            <a:off x="6227805" y="1580257"/>
            <a:ext cx="2799295" cy="2535801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117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+mn-ea"/>
              </a:rPr>
              <a:t>일본 측 자료를 통해서 본 독도가 우리땅인 근거 생략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691247" y="1501426"/>
            <a:ext cx="3015780" cy="2614631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テキスト ボックス 24">
            <a:extLst>
              <a:ext uri="{FF2B5EF4-FFF2-40B4-BE49-F238E27FC236}">
                <a16:creationId xmlns:a16="http://schemas.microsoft.com/office/drawing/2014/main" id="{C331613B-A65B-4B2C-916D-AF33BB8F384B}"/>
              </a:ext>
            </a:extLst>
          </p:cNvPr>
          <p:cNvSpPr txBox="1"/>
          <p:nvPr/>
        </p:nvSpPr>
        <p:spPr>
          <a:xfrm>
            <a:off x="717580" y="2155104"/>
            <a:ext cx="29033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800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1.</a:t>
            </a:r>
          </a:p>
          <a:p>
            <a:pPr algn="ctr"/>
            <a:r>
              <a:rPr kumimoji="1" lang="ko-KR" altLang="en-US" sz="2800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개정</a:t>
            </a:r>
            <a:endParaRPr kumimoji="1" lang="en-US" altLang="ko-KR" sz="2800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  <a:p>
            <a:pPr algn="ctr"/>
            <a:r>
              <a:rPr kumimoji="1" lang="ko-KR" altLang="en-US" sz="2800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일본여지러정전도</a:t>
            </a:r>
            <a:endParaRPr kumimoji="1" lang="ja-JP" altLang="en-US" sz="2800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DC396D24-8772-4FF2-9384-712D4E623282}"/>
              </a:ext>
            </a:extLst>
          </p:cNvPr>
          <p:cNvSpPr/>
          <p:nvPr/>
        </p:nvSpPr>
        <p:spPr>
          <a:xfrm>
            <a:off x="3114270" y="3616928"/>
            <a:ext cx="2661243" cy="2511456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テキスト ボックス 24">
            <a:extLst>
              <a:ext uri="{FF2B5EF4-FFF2-40B4-BE49-F238E27FC236}">
                <a16:creationId xmlns:a16="http://schemas.microsoft.com/office/drawing/2014/main" id="{1367DF26-9177-482B-B22E-CC1D78BB3B38}"/>
              </a:ext>
            </a:extLst>
          </p:cNvPr>
          <p:cNvSpPr txBox="1"/>
          <p:nvPr/>
        </p:nvSpPr>
        <p:spPr>
          <a:xfrm>
            <a:off x="3359618" y="4239628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800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3.</a:t>
            </a:r>
          </a:p>
          <a:p>
            <a:r>
              <a:rPr kumimoji="1" lang="ko-KR" altLang="en-US" sz="2800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삼국접양지도</a:t>
            </a:r>
            <a:endParaRPr kumimoji="1" lang="ja-JP" altLang="en-US" sz="2800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0DD309B-E198-43EF-B17B-F4C9D3031495}"/>
              </a:ext>
            </a:extLst>
          </p:cNvPr>
          <p:cNvSpPr/>
          <p:nvPr/>
        </p:nvSpPr>
        <p:spPr>
          <a:xfrm>
            <a:off x="8686800" y="3543358"/>
            <a:ext cx="2661243" cy="2511456"/>
          </a:xfrm>
          <a:prstGeom prst="ellipse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テキスト ボックス 24">
            <a:extLst>
              <a:ext uri="{FF2B5EF4-FFF2-40B4-BE49-F238E27FC236}">
                <a16:creationId xmlns:a16="http://schemas.microsoft.com/office/drawing/2014/main" id="{B78BA64D-701A-464E-94E1-183761C26210}"/>
              </a:ext>
            </a:extLst>
          </p:cNvPr>
          <p:cNvSpPr txBox="1"/>
          <p:nvPr/>
        </p:nvSpPr>
        <p:spPr>
          <a:xfrm>
            <a:off x="6605664" y="2270714"/>
            <a:ext cx="2223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800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2.</a:t>
            </a:r>
          </a:p>
          <a:p>
            <a:r>
              <a:rPr kumimoji="1" lang="ko-KR" altLang="en-US" sz="2800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은주시청합기</a:t>
            </a:r>
            <a:endParaRPr kumimoji="1" lang="ja-JP" altLang="en-US" sz="2800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2" name="テキスト ボックス 24">
            <a:extLst>
              <a:ext uri="{FF2B5EF4-FFF2-40B4-BE49-F238E27FC236}">
                <a16:creationId xmlns:a16="http://schemas.microsoft.com/office/drawing/2014/main" id="{B78BA64D-701A-464E-94E1-183761C26210}"/>
              </a:ext>
            </a:extLst>
          </p:cNvPr>
          <p:cNvSpPr txBox="1"/>
          <p:nvPr/>
        </p:nvSpPr>
        <p:spPr>
          <a:xfrm>
            <a:off x="9124349" y="4203771"/>
            <a:ext cx="18838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800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4.</a:t>
            </a:r>
          </a:p>
          <a:p>
            <a:r>
              <a:rPr kumimoji="1" lang="ko-KR" altLang="en-US" sz="2800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태정관문서</a:t>
            </a:r>
            <a:endParaRPr kumimoji="1" lang="ja-JP" altLang="en-US" sz="2800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596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39" grpId="0"/>
      <p:bldP spid="43" grpId="0" animBg="1"/>
      <p:bldP spid="44" grpId="0"/>
      <p:bldP spid="46" grpId="0" animBg="1"/>
      <p:bldP spid="47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DA4D9C-485C-47F2-90DF-D8395E06DAC9}"/>
              </a:ext>
            </a:extLst>
          </p:cNvPr>
          <p:cNvSpPr/>
          <p:nvPr/>
        </p:nvSpPr>
        <p:spPr>
          <a:xfrm>
            <a:off x="0" y="1114226"/>
            <a:ext cx="12192000" cy="5766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10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+mn-ea"/>
              </a:rPr>
              <a:t>일본 측 자료를 통해서 본 독도가 우리땅인 근거 생략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6694513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F9D10E-D713-4F2E-A786-EFE66AA13E20}"/>
              </a:ext>
            </a:extLst>
          </p:cNvPr>
          <p:cNvSpPr txBox="1"/>
          <p:nvPr/>
        </p:nvSpPr>
        <p:spPr>
          <a:xfrm>
            <a:off x="2702835" y="5690903"/>
            <a:ext cx="397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/>
              <a:t>일본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나가쿠보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세키스이</a:t>
            </a:r>
            <a:r>
              <a:rPr lang="en-US" altLang="ko-KR" sz="1400" dirty="0"/>
              <a:t>,1791</a:t>
            </a:r>
            <a:r>
              <a:rPr lang="ko-KR" altLang="en-US" sz="1400" dirty="0"/>
              <a:t>년</a:t>
            </a:r>
            <a:r>
              <a:rPr lang="en-US" altLang="ko-KR" sz="1400" dirty="0"/>
              <a:t>, 130×83.5cm</a:t>
            </a:r>
            <a:endParaRPr lang="ko-KR" altLang="en-US" sz="1400" dirty="0"/>
          </a:p>
        </p:txBody>
      </p:sp>
      <p:pic>
        <p:nvPicPr>
          <p:cNvPr id="23" name="Picture 2" descr="독도를 우리 땅이라고 주장하는 방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4" y="3145585"/>
            <a:ext cx="58388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580164" y="1322757"/>
            <a:ext cx="2404774" cy="140993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テキスト ボックス 24">
            <a:extLst>
              <a:ext uri="{FF2B5EF4-FFF2-40B4-BE49-F238E27FC236}">
                <a16:creationId xmlns:a16="http://schemas.microsoft.com/office/drawing/2014/main" id="{C331613B-A65B-4B2C-916D-AF33BB8F384B}"/>
              </a:ext>
            </a:extLst>
          </p:cNvPr>
          <p:cNvSpPr txBox="1"/>
          <p:nvPr/>
        </p:nvSpPr>
        <p:spPr>
          <a:xfrm>
            <a:off x="638166" y="1627627"/>
            <a:ext cx="23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1.</a:t>
            </a:r>
          </a:p>
          <a:p>
            <a:r>
              <a:rPr kumimoji="1" lang="ko-KR" altLang="en-US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개정일본여지러정전도</a:t>
            </a:r>
            <a:endParaRPr kumimoji="1" lang="ja-JP" altLang="en-US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108B3-22DA-44FF-A3DE-4321F133DBAD}"/>
              </a:ext>
            </a:extLst>
          </p:cNvPr>
          <p:cNvSpPr txBox="1"/>
          <p:nvPr/>
        </p:nvSpPr>
        <p:spPr>
          <a:xfrm>
            <a:off x="6678451" y="4341493"/>
            <a:ext cx="5222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일본 최초로 경도선과 </a:t>
            </a:r>
            <a:r>
              <a:rPr lang="ko-KR" altLang="en-US" sz="2000" dirty="0" err="1"/>
              <a:t>위도선을</a:t>
            </a:r>
            <a:r>
              <a:rPr lang="ko-KR" altLang="en-US" sz="2000" dirty="0"/>
              <a:t> 사용했다는 점</a:t>
            </a:r>
            <a:endParaRPr lang="en-US" altLang="ko-KR" sz="2000" dirty="0"/>
          </a:p>
          <a:p>
            <a:pPr fontAlgn="base"/>
            <a:endParaRPr lang="en-US" altLang="ko-KR" sz="2000" dirty="0"/>
          </a:p>
          <a:p>
            <a:pPr fontAlgn="base"/>
            <a:r>
              <a:rPr lang="ko-KR" altLang="en-US" sz="2000" dirty="0"/>
              <a:t>조선에서 울릉도와 독도를 바라보는 것 </a:t>
            </a:r>
            <a:r>
              <a:rPr lang="en-US" altLang="ko-KR" sz="2000" dirty="0"/>
              <a:t>=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돗토리현에서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오키섬을</a:t>
            </a:r>
            <a:r>
              <a:rPr lang="ko-KR" altLang="en-US" sz="2000" dirty="0"/>
              <a:t> 바라보는 것</a:t>
            </a:r>
          </a:p>
          <a:p>
            <a:pPr fontAlgn="base"/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736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7" grpId="0" animBg="1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DA4D9C-485C-47F2-90DF-D8395E06DAC9}"/>
              </a:ext>
            </a:extLst>
          </p:cNvPr>
          <p:cNvSpPr/>
          <p:nvPr/>
        </p:nvSpPr>
        <p:spPr>
          <a:xfrm>
            <a:off x="0" y="1114226"/>
            <a:ext cx="12192000" cy="5766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10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+mn-ea"/>
              </a:rPr>
              <a:t>일본 측 자료를 통해서 본 독도가 우리땅인 근거 생략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6694513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F9D10E-D713-4F2E-A786-EFE66AA13E20}"/>
              </a:ext>
            </a:extLst>
          </p:cNvPr>
          <p:cNvSpPr txBox="1"/>
          <p:nvPr/>
        </p:nvSpPr>
        <p:spPr>
          <a:xfrm>
            <a:off x="7684721" y="6030210"/>
            <a:ext cx="375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/>
              <a:t>일본 </a:t>
            </a:r>
            <a:r>
              <a:rPr lang="ko-KR" altLang="en-US" sz="1400" dirty="0" err="1"/>
              <a:t>하야시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시헤이</a:t>
            </a:r>
            <a:r>
              <a:rPr lang="en-US" altLang="ko-KR" sz="1400" dirty="0"/>
              <a:t>(</a:t>
            </a:r>
            <a:r>
              <a:rPr lang="ko-KR" altLang="en-US" sz="1400" dirty="0" err="1"/>
              <a:t>林子平</a:t>
            </a:r>
            <a:r>
              <a:rPr lang="en-US" altLang="ko-KR" sz="1400" dirty="0"/>
              <a:t>), 1785</a:t>
            </a:r>
            <a:r>
              <a:rPr lang="ko-KR" altLang="en-US" sz="1400" dirty="0"/>
              <a:t>년에 편찬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580164" y="1322757"/>
            <a:ext cx="2404774" cy="140993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テキスト ボックス 24">
            <a:extLst>
              <a:ext uri="{FF2B5EF4-FFF2-40B4-BE49-F238E27FC236}">
                <a16:creationId xmlns:a16="http://schemas.microsoft.com/office/drawing/2014/main" id="{C331613B-A65B-4B2C-916D-AF33BB8F384B}"/>
              </a:ext>
            </a:extLst>
          </p:cNvPr>
          <p:cNvSpPr txBox="1"/>
          <p:nvPr/>
        </p:nvSpPr>
        <p:spPr>
          <a:xfrm>
            <a:off x="638166" y="1638137"/>
            <a:ext cx="23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2.</a:t>
            </a:r>
          </a:p>
          <a:p>
            <a:pPr algn="ctr"/>
            <a:r>
              <a:rPr kumimoji="1" lang="ko-KR" altLang="en-US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삼국접양지도</a:t>
            </a:r>
            <a:endParaRPr kumimoji="1" lang="ja-JP" altLang="en-US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108B3-22DA-44FF-A3DE-4321F133DBAD}"/>
              </a:ext>
            </a:extLst>
          </p:cNvPr>
          <p:cNvSpPr txBox="1"/>
          <p:nvPr/>
        </p:nvSpPr>
        <p:spPr>
          <a:xfrm>
            <a:off x="689113" y="3887765"/>
            <a:ext cx="5406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울릉도와 독도는 </a:t>
            </a:r>
            <a:r>
              <a:rPr lang="en-US" altLang="ko-KR" sz="2000" dirty="0"/>
              <a:t>'</a:t>
            </a:r>
            <a:r>
              <a:rPr lang="ko-KR" altLang="en-US" sz="2000" dirty="0"/>
              <a:t>한국 것</a:t>
            </a:r>
            <a:r>
              <a:rPr lang="en-US" altLang="ko-KR" sz="2000" dirty="0"/>
              <a:t>[</a:t>
            </a:r>
            <a:r>
              <a:rPr lang="ko-KR" altLang="en-US" sz="2000" dirty="0"/>
              <a:t>朝鮮ノ持ニ</a:t>
            </a:r>
            <a:r>
              <a:rPr lang="en-US" altLang="ko-KR" sz="2000" dirty="0"/>
              <a:t>]'</a:t>
            </a:r>
            <a:r>
              <a:rPr lang="ko-KR" altLang="en-US" sz="2000" dirty="0"/>
              <a:t>이라고 일본인 스스로 표기</a:t>
            </a:r>
          </a:p>
          <a:p>
            <a:pPr fontAlgn="base"/>
            <a:endParaRPr lang="en-US" altLang="ko-KR" sz="2000" dirty="0"/>
          </a:p>
          <a:p>
            <a:pPr fontAlgn="base"/>
            <a:r>
              <a:rPr lang="ko-KR" altLang="en-US" sz="2000" dirty="0"/>
              <a:t>중국은 붉은색</a:t>
            </a:r>
            <a:r>
              <a:rPr lang="en-US" altLang="ko-KR" sz="2000" dirty="0"/>
              <a:t>, </a:t>
            </a:r>
            <a:r>
              <a:rPr lang="ko-KR" altLang="en-US" sz="2000" dirty="0"/>
              <a:t>조선은 황색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일본은 연한 녹색</a:t>
            </a:r>
          </a:p>
        </p:txBody>
      </p:sp>
      <p:pic>
        <p:nvPicPr>
          <p:cNvPr id="19" name="Picture 2" descr="일본 지도에 표기된 우리 땅 독도(4) - ‘개정일본여지로정전도’와 ‘삼국접양지도’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13" y="1685796"/>
            <a:ext cx="4354071" cy="43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04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7" grpId="0" animBg="1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DA4D9C-485C-47F2-90DF-D8395E06DAC9}"/>
              </a:ext>
            </a:extLst>
          </p:cNvPr>
          <p:cNvSpPr/>
          <p:nvPr/>
        </p:nvSpPr>
        <p:spPr>
          <a:xfrm>
            <a:off x="0" y="1114226"/>
            <a:ext cx="12192000" cy="5766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10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+mn-ea"/>
              </a:rPr>
              <a:t>일본 측 자료를 통해서 본 독도가 우리땅인 근거 생략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6694513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F9D10E-D713-4F2E-A786-EFE66AA13E20}"/>
              </a:ext>
            </a:extLst>
          </p:cNvPr>
          <p:cNvSpPr txBox="1"/>
          <p:nvPr/>
        </p:nvSpPr>
        <p:spPr>
          <a:xfrm>
            <a:off x="5235160" y="6480719"/>
            <a:ext cx="3519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 err="1"/>
              <a:t>사이토</a:t>
            </a:r>
            <a:r>
              <a:rPr lang="ko-KR" altLang="en-US" sz="1400" dirty="0"/>
              <a:t> 호센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580164" y="1322757"/>
            <a:ext cx="2404774" cy="140993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テキスト ボックス 24">
            <a:extLst>
              <a:ext uri="{FF2B5EF4-FFF2-40B4-BE49-F238E27FC236}">
                <a16:creationId xmlns:a16="http://schemas.microsoft.com/office/drawing/2014/main" id="{C331613B-A65B-4B2C-916D-AF33BB8F384B}"/>
              </a:ext>
            </a:extLst>
          </p:cNvPr>
          <p:cNvSpPr txBox="1"/>
          <p:nvPr/>
        </p:nvSpPr>
        <p:spPr>
          <a:xfrm>
            <a:off x="638166" y="1690687"/>
            <a:ext cx="23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3.</a:t>
            </a:r>
          </a:p>
          <a:p>
            <a:pPr algn="ctr"/>
            <a:r>
              <a:rPr kumimoji="1" lang="ko-KR" altLang="en-US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은주시청합기</a:t>
            </a:r>
            <a:endParaRPr kumimoji="1" lang="ja-JP" altLang="en-US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108B3-22DA-44FF-A3DE-4321F133DBAD}"/>
              </a:ext>
            </a:extLst>
          </p:cNvPr>
          <p:cNvSpPr txBox="1"/>
          <p:nvPr/>
        </p:nvSpPr>
        <p:spPr>
          <a:xfrm>
            <a:off x="6632986" y="3634700"/>
            <a:ext cx="5175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독도에 관한 일본 최초 문헌</a:t>
            </a:r>
            <a:endParaRPr lang="en-US" altLang="ko-KR" sz="2000" dirty="0"/>
          </a:p>
          <a:p>
            <a:pPr fontAlgn="base"/>
            <a:endParaRPr lang="en-US" altLang="ko-KR" sz="2000" dirty="0"/>
          </a:p>
          <a:p>
            <a:pPr fontAlgn="base"/>
            <a:r>
              <a:rPr lang="en-US" altLang="ko-KR" sz="2000" dirty="0"/>
              <a:t>‘17</a:t>
            </a:r>
            <a:r>
              <a:rPr lang="ko-KR" altLang="en-US" sz="2000" dirty="0"/>
              <a:t>세기부터 일본은 독도를 </a:t>
            </a:r>
            <a:r>
              <a:rPr lang="ko-KR" altLang="en-US" sz="2000" dirty="0" err="1"/>
              <a:t>조선령으로</a:t>
            </a:r>
            <a:r>
              <a:rPr lang="ko-KR" altLang="en-US" sz="2000" dirty="0"/>
              <a:t> 인식하고 있었다</a:t>
            </a:r>
            <a:r>
              <a:rPr lang="en-US" altLang="ko-KR" sz="2000" dirty="0"/>
              <a:t>’</a:t>
            </a:r>
            <a:r>
              <a:rPr lang="ko-KR" altLang="en-US" sz="2000" dirty="0"/>
              <a:t>는 것을 증명</a:t>
            </a:r>
          </a:p>
          <a:p>
            <a:pPr fontAlgn="base"/>
            <a:endParaRPr lang="en-US" altLang="ko-KR" sz="2000" dirty="0"/>
          </a:p>
          <a:p>
            <a:pPr fontAlgn="base"/>
            <a:r>
              <a:rPr lang="ko-KR" altLang="en-US" sz="2000" dirty="0"/>
              <a:t>현재 일본 외교부 독도 사이트에서 </a:t>
            </a:r>
            <a:r>
              <a:rPr lang="ko-KR" altLang="en-US" sz="2000" dirty="0" err="1"/>
              <a:t>은주시청합기</a:t>
            </a:r>
            <a:r>
              <a:rPr lang="ko-KR" altLang="en-US" sz="2000" dirty="0"/>
              <a:t> 내용을 찾아볼 수 없다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026" name="Picture 2" descr="일본이 인정한 우리 땅 독도(1) - 은주시청합기(隱州視聽合記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4" y="2960507"/>
            <a:ext cx="5579877" cy="35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06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7" grpId="0" animBg="1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DA4D9C-485C-47F2-90DF-D8395E06DAC9}"/>
              </a:ext>
            </a:extLst>
          </p:cNvPr>
          <p:cNvSpPr/>
          <p:nvPr/>
        </p:nvSpPr>
        <p:spPr>
          <a:xfrm>
            <a:off x="0" y="1114226"/>
            <a:ext cx="12192000" cy="5766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10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+mn-ea"/>
              </a:rPr>
              <a:t>일본 측 자료를 통해서 본 독도가 우리땅인 근거 생략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6694513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F9D10E-D713-4F2E-A786-EFE66AA13E20}"/>
              </a:ext>
            </a:extLst>
          </p:cNvPr>
          <p:cNvSpPr txBox="1"/>
          <p:nvPr/>
        </p:nvSpPr>
        <p:spPr>
          <a:xfrm>
            <a:off x="6370240" y="6260009"/>
            <a:ext cx="3519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 err="1"/>
              <a:t>사이토</a:t>
            </a:r>
            <a:r>
              <a:rPr lang="ko-KR" altLang="en-US" sz="1400" dirty="0"/>
              <a:t> 호센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580164" y="1322757"/>
            <a:ext cx="2404774" cy="140993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テキスト ボックス 24">
            <a:extLst>
              <a:ext uri="{FF2B5EF4-FFF2-40B4-BE49-F238E27FC236}">
                <a16:creationId xmlns:a16="http://schemas.microsoft.com/office/drawing/2014/main" id="{C331613B-A65B-4B2C-916D-AF33BB8F384B}"/>
              </a:ext>
            </a:extLst>
          </p:cNvPr>
          <p:cNvSpPr txBox="1"/>
          <p:nvPr/>
        </p:nvSpPr>
        <p:spPr>
          <a:xfrm>
            <a:off x="638166" y="1690687"/>
            <a:ext cx="23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3.</a:t>
            </a:r>
          </a:p>
          <a:p>
            <a:pPr algn="ctr"/>
            <a:r>
              <a:rPr kumimoji="1" lang="ko-KR" altLang="en-US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은주시청합기</a:t>
            </a:r>
            <a:endParaRPr kumimoji="1" lang="ja-JP" altLang="en-US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108B3-22DA-44FF-A3DE-4321F133DBAD}"/>
              </a:ext>
            </a:extLst>
          </p:cNvPr>
          <p:cNvSpPr txBox="1"/>
          <p:nvPr/>
        </p:nvSpPr>
        <p:spPr>
          <a:xfrm>
            <a:off x="6632986" y="3319400"/>
            <a:ext cx="5175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 err="1"/>
              <a:t>此二島無人之地</a:t>
            </a:r>
            <a:r>
              <a:rPr lang="ko-KR" altLang="en-US" sz="2000" dirty="0"/>
              <a:t> </a:t>
            </a:r>
          </a:p>
          <a:p>
            <a:pPr fontAlgn="base"/>
            <a:r>
              <a:rPr lang="ko-KR" altLang="en-US" sz="2000" dirty="0"/>
              <a:t>이 두 섬은 사람이 살지 않는 땅으로 </a:t>
            </a:r>
          </a:p>
          <a:p>
            <a:pPr fontAlgn="base"/>
            <a:r>
              <a:rPr lang="ko-KR" altLang="en-US" sz="2000" dirty="0" err="1"/>
              <a:t>見高麗</a:t>
            </a:r>
            <a:r>
              <a:rPr lang="ko-KR" altLang="en-US" sz="2000" dirty="0"/>
              <a:t> </a:t>
            </a:r>
            <a:r>
              <a:rPr lang="ko-KR" altLang="en-US" sz="2000" dirty="0" err="1"/>
              <a:t>如雲州望隱州</a:t>
            </a:r>
            <a:r>
              <a:rPr lang="ko-KR" altLang="en-US" sz="2000" dirty="0"/>
              <a:t> </a:t>
            </a:r>
          </a:p>
          <a:p>
            <a:pPr fontAlgn="base"/>
            <a:r>
              <a:rPr lang="en-US" altLang="ko-KR" sz="2000" dirty="0"/>
              <a:t>(</a:t>
            </a:r>
            <a:r>
              <a:rPr lang="ko-KR" altLang="en-US" sz="2000" dirty="0"/>
              <a:t>이 두 섬에서</a:t>
            </a:r>
            <a:r>
              <a:rPr lang="en-US" altLang="ko-KR" sz="2000" dirty="0"/>
              <a:t>) </a:t>
            </a:r>
            <a:r>
              <a:rPr lang="ko-KR" altLang="en-US" sz="2000" dirty="0"/>
              <a:t>고려</a:t>
            </a:r>
            <a:r>
              <a:rPr lang="en-US" altLang="ko-KR" sz="2000" dirty="0"/>
              <a:t>(</a:t>
            </a:r>
            <a:r>
              <a:rPr lang="ko-KR" altLang="en-US" sz="2000" dirty="0"/>
              <a:t>조선</a:t>
            </a:r>
            <a:r>
              <a:rPr lang="en-US" altLang="ko-KR" sz="2000" dirty="0"/>
              <a:t>)</a:t>
            </a:r>
            <a:r>
              <a:rPr lang="ko-KR" altLang="en-US" sz="2000" dirty="0"/>
              <a:t>를 보는 것이 마치 운주</a:t>
            </a:r>
            <a:r>
              <a:rPr lang="en-US" altLang="ko-KR" sz="2000" dirty="0"/>
              <a:t>(</a:t>
            </a:r>
            <a:r>
              <a:rPr lang="ko-KR" altLang="en-US" sz="2000" dirty="0"/>
              <a:t>雲州</a:t>
            </a:r>
            <a:r>
              <a:rPr lang="en-US" altLang="ko-KR" sz="2000" dirty="0"/>
              <a:t>)</a:t>
            </a:r>
            <a:r>
              <a:rPr lang="ko-KR" altLang="en-US" sz="2000" dirty="0"/>
              <a:t>에서 은주</a:t>
            </a:r>
            <a:r>
              <a:rPr lang="en-US" altLang="ko-KR" sz="2000" dirty="0"/>
              <a:t>(</a:t>
            </a:r>
            <a:r>
              <a:rPr lang="ko-KR" altLang="en-US" sz="2000" dirty="0"/>
              <a:t>隱州</a:t>
            </a:r>
            <a:r>
              <a:rPr lang="en-US" altLang="ko-KR" sz="2000" dirty="0"/>
              <a:t>)</a:t>
            </a:r>
            <a:r>
              <a:rPr lang="ko-KR" altLang="en-US" sz="2000" dirty="0"/>
              <a:t>를 보는 것과 같으니 </a:t>
            </a:r>
          </a:p>
          <a:p>
            <a:pPr fontAlgn="base"/>
            <a:r>
              <a:rPr lang="ko-KR" altLang="en-US" sz="2000" dirty="0" err="1"/>
              <a:t>然則日本之乾地</a:t>
            </a:r>
            <a:r>
              <a:rPr lang="ko-KR" altLang="en-US" sz="2000" dirty="0"/>
              <a:t> 以此州爲限矣 </a:t>
            </a:r>
          </a:p>
          <a:p>
            <a:pPr fontAlgn="base"/>
            <a:r>
              <a:rPr lang="ko-KR" altLang="en-US" sz="2000" dirty="0"/>
              <a:t>그렇다면 일본의 땅은 이 주</a:t>
            </a:r>
            <a:r>
              <a:rPr lang="en-US" altLang="ko-KR" sz="2000" dirty="0"/>
              <a:t>(</a:t>
            </a:r>
            <a:r>
              <a:rPr lang="ko-KR" altLang="en-US" sz="2000" dirty="0"/>
              <a:t>州</a:t>
            </a:r>
            <a:r>
              <a:rPr lang="en-US" altLang="ko-KR" sz="2000" dirty="0"/>
              <a:t>, </a:t>
            </a:r>
            <a:r>
              <a:rPr lang="ko-KR" altLang="en-US" sz="2000" dirty="0"/>
              <a:t>앞 문단부터 언급된 은주</a:t>
            </a:r>
            <a:r>
              <a:rPr lang="en-US" altLang="ko-KR" sz="2000" dirty="0"/>
              <a:t>)</a:t>
            </a:r>
            <a:r>
              <a:rPr lang="ko-KR" altLang="en-US" sz="2000" dirty="0"/>
              <a:t>로 경계를 삼는다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1026" name="Picture 2" descr="일본이 인정한 우리 땅 독도(1) - 은주시청합기(隱州視聽合記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4" y="2869326"/>
            <a:ext cx="5790076" cy="366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63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7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목차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41F5DBB-CFE6-4C4B-98EB-982152497A0F}"/>
              </a:ext>
            </a:extLst>
          </p:cNvPr>
          <p:cNvGrpSpPr/>
          <p:nvPr/>
        </p:nvGrpSpPr>
        <p:grpSpPr>
          <a:xfrm>
            <a:off x="579120" y="2255521"/>
            <a:ext cx="5017913" cy="707886"/>
            <a:chOff x="579120" y="1588272"/>
            <a:chExt cx="5017913" cy="70788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9C9EEDB-483B-470D-99D7-D04CD34E72AA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168626-073E-4FB5-A781-C9EF5FF51BD4}"/>
                </a:ext>
              </a:extLst>
            </p:cNvPr>
            <p:cNvSpPr txBox="1"/>
            <p:nvPr/>
          </p:nvSpPr>
          <p:spPr>
            <a:xfrm>
              <a:off x="1544320" y="1588272"/>
              <a:ext cx="40527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이영훈 교수</a:t>
              </a:r>
              <a:r>
                <a:rPr lang="ko-KR" altLang="en-US" sz="2000" dirty="0"/>
                <a:t>는 누구인가</a:t>
              </a:r>
              <a:r>
                <a:rPr lang="en-US" altLang="ko-KR" sz="2000" dirty="0"/>
                <a:t>?</a:t>
              </a:r>
              <a:endParaRPr lang="ko-KR" altLang="en-US" sz="4000" dirty="0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E2FA596-51EB-44D3-9DD0-3B5BBB77D37A}"/>
              </a:ext>
            </a:extLst>
          </p:cNvPr>
          <p:cNvGrpSpPr/>
          <p:nvPr/>
        </p:nvGrpSpPr>
        <p:grpSpPr>
          <a:xfrm>
            <a:off x="579120" y="3459777"/>
            <a:ext cx="4557850" cy="709285"/>
            <a:chOff x="579120" y="1588272"/>
            <a:chExt cx="4557850" cy="709285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C5F0B19-1A80-4532-A3E1-767BEC309568}"/>
                </a:ext>
              </a:extLst>
            </p:cNvPr>
            <p:cNvSpPr/>
            <p:nvPr/>
          </p:nvSpPr>
          <p:spPr>
            <a:xfrm>
              <a:off x="579120" y="166764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02</a:t>
              </a:r>
              <a:endParaRPr kumimoji="1" lang="ko-KR" altLang="en-US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1821F-9497-4D02-B246-E20432722A6E}"/>
                </a:ext>
              </a:extLst>
            </p:cNvPr>
            <p:cNvSpPr txBox="1"/>
            <p:nvPr/>
          </p:nvSpPr>
          <p:spPr>
            <a:xfrm>
              <a:off x="1544320" y="1588272"/>
              <a:ext cx="35926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일본의 독도편입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26D1A50-0EA7-441F-BFA1-90D81909C33C}"/>
              </a:ext>
            </a:extLst>
          </p:cNvPr>
          <p:cNvGrpSpPr/>
          <p:nvPr/>
        </p:nvGrpSpPr>
        <p:grpSpPr>
          <a:xfrm>
            <a:off x="579120" y="4701361"/>
            <a:ext cx="6529786" cy="1323439"/>
            <a:chOff x="579120" y="1625600"/>
            <a:chExt cx="6529786" cy="1323439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39E546D-3B2F-46C3-96E3-7CF45A77C969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03</a:t>
              </a:r>
              <a:endParaRPr kumimoji="1" lang="ko-KR" altLang="en-US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172772-B7DD-4D94-A980-AD5C69A2C896}"/>
                </a:ext>
              </a:extLst>
            </p:cNvPr>
            <p:cNvSpPr txBox="1"/>
            <p:nvPr/>
          </p:nvSpPr>
          <p:spPr>
            <a:xfrm>
              <a:off x="1365026" y="1625600"/>
              <a:ext cx="574388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/>
                <a:t>일본 측 자료를 통해서 본 </a:t>
              </a:r>
              <a:endParaRPr lang="en-US" altLang="ko-KR" sz="4000" dirty="0"/>
            </a:p>
            <a:p>
              <a:r>
                <a:rPr lang="ko-KR" altLang="en-US" sz="4000" dirty="0"/>
                <a:t>독도가 우리땅인 근거 생략</a:t>
              </a:r>
            </a:p>
          </p:txBody>
        </p:sp>
      </p:grpSp>
      <p:pic>
        <p:nvPicPr>
          <p:cNvPr id="16" name="Picture 4" descr="독도에 대한 이미지 검색결과">
            <a:extLst>
              <a:ext uri="{FF2B5EF4-FFF2-40B4-BE49-F238E27FC236}">
                <a16:creationId xmlns:a16="http://schemas.microsoft.com/office/drawing/2014/main" id="{E0051D4D-A39F-4ED2-862C-60B63DE4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90" y="0"/>
            <a:ext cx="4747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4BDA4D9C-485C-47F2-90DF-D8395E06DAC9}"/>
              </a:ext>
            </a:extLst>
          </p:cNvPr>
          <p:cNvSpPr/>
          <p:nvPr/>
        </p:nvSpPr>
        <p:spPr>
          <a:xfrm>
            <a:off x="0" y="1114226"/>
            <a:ext cx="12192000" cy="5766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1108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+mn-ea"/>
              </a:rPr>
              <a:t>일본 측 자료를 통해서 본 독도가 우리땅인 근거 생략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3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37E3055-B04D-4961-A3D8-D32620982571}"/>
              </a:ext>
            </a:extLst>
          </p:cNvPr>
          <p:cNvSpPr/>
          <p:nvPr/>
        </p:nvSpPr>
        <p:spPr>
          <a:xfrm>
            <a:off x="6694513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9B0B84D9-7913-494C-9A80-2F1B970F6577}"/>
              </a:ext>
            </a:extLst>
          </p:cNvPr>
          <p:cNvSpPr/>
          <p:nvPr/>
        </p:nvSpPr>
        <p:spPr>
          <a:xfrm>
            <a:off x="580164" y="1322757"/>
            <a:ext cx="2404774" cy="140993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テキスト ボックス 24">
            <a:extLst>
              <a:ext uri="{FF2B5EF4-FFF2-40B4-BE49-F238E27FC236}">
                <a16:creationId xmlns:a16="http://schemas.microsoft.com/office/drawing/2014/main" id="{C331613B-A65B-4B2C-916D-AF33BB8F384B}"/>
              </a:ext>
            </a:extLst>
          </p:cNvPr>
          <p:cNvSpPr txBox="1"/>
          <p:nvPr/>
        </p:nvSpPr>
        <p:spPr>
          <a:xfrm>
            <a:off x="638166" y="1638137"/>
            <a:ext cx="23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b="1" spc="-150" dirty="0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4.</a:t>
            </a:r>
          </a:p>
          <a:p>
            <a:pPr algn="ctr"/>
            <a:r>
              <a:rPr kumimoji="1" lang="ko-KR" altLang="en-US" b="1" spc="-150" dirty="0" err="1">
                <a:solidFill>
                  <a:schemeClr val="bg1"/>
                </a:solidFill>
                <a:latin typeface="나눔스퀘어" panose="020B0600000101010101" pitchFamily="50" charset="-127"/>
                <a:ea typeface="Malgun Gothic" panose="020B0503020000020004" pitchFamily="34" charset="-127"/>
              </a:rPr>
              <a:t>태정관문서</a:t>
            </a:r>
            <a:endParaRPr kumimoji="1" lang="ja-JP" altLang="en-US" b="1" spc="-150" dirty="0">
              <a:solidFill>
                <a:schemeClr val="bg1"/>
              </a:solidFill>
              <a:latin typeface="나눔스퀘어" panose="020B060000010101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5108B3-22DA-44FF-A3DE-4321F133DBAD}"/>
              </a:ext>
            </a:extLst>
          </p:cNvPr>
          <p:cNvSpPr txBox="1"/>
          <p:nvPr/>
        </p:nvSpPr>
        <p:spPr>
          <a:xfrm>
            <a:off x="689113" y="4602445"/>
            <a:ext cx="509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/>
              <a:t>최고행정기관인 태정관이 </a:t>
            </a:r>
            <a:r>
              <a:rPr lang="en-US" altLang="ko-KR" sz="2000" dirty="0"/>
              <a:t>1877</a:t>
            </a:r>
            <a:r>
              <a:rPr lang="ko-KR" altLang="en-US" sz="2000" dirty="0"/>
              <a:t>년 울릉도와 독도는 일본과 관계없는 곳이라고 함</a:t>
            </a:r>
            <a:endParaRPr lang="en-US" altLang="ko-KR" sz="2000" dirty="0"/>
          </a:p>
        </p:txBody>
      </p:sp>
      <p:pic>
        <p:nvPicPr>
          <p:cNvPr id="2050" name="Picture 2" descr="대한 제국과 독립 협회 - 태정관 문서(187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02" y="1961302"/>
            <a:ext cx="5673952" cy="399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06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6DF34-FBE2-4093-8A7B-6DD68AB35BAF}"/>
              </a:ext>
            </a:extLst>
          </p:cNvPr>
          <p:cNvSpPr txBox="1"/>
          <p:nvPr/>
        </p:nvSpPr>
        <p:spPr>
          <a:xfrm>
            <a:off x="1310063" y="2864988"/>
            <a:ext cx="99148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동영상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: </a:t>
            </a:r>
            <a:r>
              <a:rPr lang="en-US" altLang="ko-KR" dirty="0">
                <a:latin typeface="+mn-ea"/>
              </a:rPr>
              <a:t>https://www.youtube.com/watch?v=lXZIT232vfc&amp;feature=youtu.be</a:t>
            </a:r>
            <a:endParaRPr lang="en-US" altLang="ko-KR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외교부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http://dokdo.mofa.go.kr/kor/dokdo/faq.jsp?q=10#q10</a:t>
            </a:r>
          </a:p>
          <a:p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독도 연구소 웹사이트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: http://www.dokdohistory.com/main.do</a:t>
            </a:r>
          </a:p>
          <a:p>
            <a:pPr fontAlgn="base"/>
            <a:r>
              <a:rPr lang="en-US" altLang="ko-KR" dirty="0">
                <a:latin typeface="+mn-ea"/>
              </a:rPr>
              <a:t>[</a:t>
            </a:r>
            <a:r>
              <a:rPr lang="ko-KR" altLang="en-US" dirty="0" err="1">
                <a:latin typeface="+mn-ea"/>
              </a:rPr>
              <a:t>네이버</a:t>
            </a:r>
            <a:r>
              <a:rPr lang="ko-KR" altLang="en-US" dirty="0">
                <a:latin typeface="+mn-ea"/>
              </a:rPr>
              <a:t> 지식백과</a:t>
            </a:r>
            <a:r>
              <a:rPr lang="en-US" altLang="ko-KR" dirty="0">
                <a:latin typeface="+mn-ea"/>
              </a:rPr>
              <a:t>] </a:t>
            </a:r>
            <a:r>
              <a:rPr lang="ko-KR" altLang="en-US" dirty="0" err="1">
                <a:latin typeface="+mn-ea"/>
              </a:rPr>
              <a:t>삼국접양지도</a:t>
            </a:r>
            <a:r>
              <a:rPr lang="en-US" altLang="ko-KR" dirty="0">
                <a:latin typeface="+mn-ea"/>
              </a:rPr>
              <a:t>(1785</a:t>
            </a:r>
            <a:r>
              <a:rPr lang="ko-KR" altLang="en-US" dirty="0">
                <a:latin typeface="+mn-ea"/>
              </a:rPr>
              <a:t>년 편찬</a:t>
            </a:r>
            <a:r>
              <a:rPr lang="en-US" altLang="ko-KR" dirty="0">
                <a:latin typeface="+mn-ea"/>
              </a:rPr>
              <a:t>/1977</a:t>
            </a:r>
            <a:r>
              <a:rPr lang="ko-KR" altLang="en-US" dirty="0">
                <a:latin typeface="+mn-ea"/>
              </a:rPr>
              <a:t>년 촬영</a:t>
            </a:r>
            <a:r>
              <a:rPr lang="en-US" altLang="ko-KR" dirty="0">
                <a:latin typeface="+mn-ea"/>
              </a:rPr>
              <a:t>) (</a:t>
            </a:r>
            <a:r>
              <a:rPr lang="ko-KR" altLang="en-US" dirty="0">
                <a:latin typeface="+mn-ea"/>
              </a:rPr>
              <a:t>국가기록원 </a:t>
            </a:r>
            <a:r>
              <a:rPr lang="en-US" altLang="ko-KR" dirty="0">
                <a:latin typeface="+mn-ea"/>
              </a:rPr>
              <a:t>- </a:t>
            </a:r>
            <a:r>
              <a:rPr lang="ko-KR" altLang="en-US" dirty="0">
                <a:latin typeface="+mn-ea"/>
              </a:rPr>
              <a:t>독도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국가기록원</a:t>
            </a:r>
            <a:r>
              <a:rPr lang="en-US" altLang="ko-KR" dirty="0">
                <a:latin typeface="+mn-ea"/>
              </a:rPr>
              <a:t>)</a:t>
            </a:r>
          </a:p>
          <a:p>
            <a:pPr fontAlgn="base"/>
            <a:r>
              <a:rPr lang="ko-KR" altLang="en-US" dirty="0" err="1">
                <a:latin typeface="+mn-ea"/>
              </a:rPr>
              <a:t>은주시청합기</a:t>
            </a:r>
            <a:r>
              <a:rPr lang="en-US" altLang="ko-KR" dirty="0">
                <a:latin typeface="+mn-ea"/>
              </a:rPr>
              <a:t>- </a:t>
            </a:r>
            <a:r>
              <a:rPr lang="ko-KR" altLang="en-US" dirty="0" err="1">
                <a:latin typeface="+mn-ea"/>
              </a:rPr>
              <a:t>두산백과</a:t>
            </a:r>
            <a:endParaRPr lang="ko-KR" altLang="en-US" dirty="0">
              <a:latin typeface="+mn-ea"/>
            </a:endParaRPr>
          </a:p>
          <a:p>
            <a:pPr algn="ctr"/>
            <a:endParaRPr lang="ko-KR" altLang="en-US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814" y="1881358"/>
            <a:ext cx="11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</a:rPr>
              <a:t>출처</a:t>
            </a:r>
            <a:r>
              <a:rPr lang="en-US" altLang="ko-KR" dirty="0">
                <a:latin typeface="+mn-ea"/>
              </a:rPr>
              <a:t>)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083301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63A44-746A-483D-80A3-05EC44D1A5D1}"/>
              </a:ext>
            </a:extLst>
          </p:cNvPr>
          <p:cNvSpPr txBox="1"/>
          <p:nvPr/>
        </p:nvSpPr>
        <p:spPr>
          <a:xfrm>
            <a:off x="4849505" y="307505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25769398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1,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53303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>
                  <a:solidFill>
                    <a:schemeClr val="bg1"/>
                  </a:solidFill>
                </a:rPr>
                <a:t>이영훈 교수는 누구인가</a:t>
              </a:r>
              <a:r>
                <a:rPr lang="en-US" altLang="ko-KR" sz="3600" dirty="0">
                  <a:solidFill>
                    <a:schemeClr val="bg1"/>
                  </a:solidFill>
                </a:rPr>
                <a:t>?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03322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534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+mn-ea"/>
              </a:rPr>
              <a:t>이영훈 교수는 누구인가</a:t>
            </a:r>
            <a:r>
              <a:rPr kumimoji="1" lang="en-US" altLang="ko-KR" sz="3600" b="1" dirty="0">
                <a:latin typeface="+mn-ea"/>
              </a:rPr>
              <a:t>?</a:t>
            </a:r>
            <a:endParaRPr kumimoji="1" lang="ja-JP" altLang="en-US" sz="3600" b="1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1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C29A8EB-4FCD-4783-BC27-CD3CDC63CE14}"/>
              </a:ext>
            </a:extLst>
          </p:cNvPr>
          <p:cNvSpPr/>
          <p:nvPr/>
        </p:nvSpPr>
        <p:spPr>
          <a:xfrm>
            <a:off x="808382" y="1428801"/>
            <a:ext cx="11092248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449EB0EB-F277-4F35-86DA-3E5D1916569C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F7ACDAB9-86A6-4C18-8218-116531ADB110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D1742B-E89D-4B6E-91F9-B9B270AB9510}"/>
              </a:ext>
            </a:extLst>
          </p:cNvPr>
          <p:cNvSpPr txBox="1"/>
          <p:nvPr/>
        </p:nvSpPr>
        <p:spPr>
          <a:xfrm>
            <a:off x="1012639" y="3388360"/>
            <a:ext cx="48938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dirty="0">
                <a:latin typeface="나눔스퀘어 (본문)"/>
              </a:rPr>
              <a:t>1951</a:t>
            </a:r>
            <a:r>
              <a:rPr lang="ko-KR" altLang="en-US" sz="2000" dirty="0">
                <a:latin typeface="나눔스퀘어 (본문)"/>
              </a:rPr>
              <a:t>년 </a:t>
            </a:r>
            <a:r>
              <a:rPr lang="en-US" altLang="ko-KR" sz="2000" dirty="0">
                <a:latin typeface="나눔스퀘어 (본문)"/>
              </a:rPr>
              <a:t>9</a:t>
            </a:r>
            <a:r>
              <a:rPr lang="ko-KR" altLang="en-US" sz="2000" dirty="0">
                <a:latin typeface="나눔스퀘어 (본문)"/>
              </a:rPr>
              <a:t>월 </a:t>
            </a:r>
            <a:r>
              <a:rPr lang="en-US" altLang="ko-KR" sz="2000" dirty="0">
                <a:latin typeface="나눔스퀘어 (본문)"/>
              </a:rPr>
              <a:t>10</a:t>
            </a:r>
            <a:r>
              <a:rPr lang="ko-KR" altLang="en-US" sz="2000" dirty="0">
                <a:latin typeface="나눔스퀘어 (본문)"/>
              </a:rPr>
              <a:t>일 출생</a:t>
            </a:r>
            <a:r>
              <a:rPr lang="en-US" altLang="ko-KR" sz="2000" dirty="0">
                <a:latin typeface="나눔스퀘어 (본문)"/>
              </a:rPr>
              <a:t>. </a:t>
            </a:r>
            <a:endParaRPr lang="ko-KR" altLang="en-US" sz="2000" dirty="0">
              <a:latin typeface="나눔스퀘어 (본문)"/>
            </a:endParaRPr>
          </a:p>
          <a:p>
            <a:pPr fontAlgn="base"/>
            <a:r>
              <a:rPr lang="ko-KR" altLang="en-US" sz="2000" dirty="0">
                <a:latin typeface="나눔스퀘어 (본문)"/>
              </a:rPr>
              <a:t>서울대학교 경제학과 졸업</a:t>
            </a:r>
          </a:p>
          <a:p>
            <a:pPr fontAlgn="base"/>
            <a:r>
              <a:rPr lang="ko-KR" altLang="en-US" sz="2000" dirty="0">
                <a:latin typeface="나눔스퀘어 (본문)"/>
              </a:rPr>
              <a:t>서울대학교 경제학부 교수</a:t>
            </a:r>
          </a:p>
          <a:p>
            <a:pPr fontAlgn="base"/>
            <a:r>
              <a:rPr lang="ko-KR" altLang="en-US" sz="2000" dirty="0">
                <a:latin typeface="나눔스퀘어 (본문)"/>
              </a:rPr>
              <a:t>현 이승만 학당 교장</a:t>
            </a:r>
            <a:endParaRPr lang="en-US" altLang="ko-KR" sz="2000" dirty="0">
              <a:latin typeface="나눔스퀘어 (본문)"/>
            </a:endParaRPr>
          </a:p>
          <a:p>
            <a:pPr fontAlgn="base"/>
            <a:endParaRPr lang="en-US" altLang="ko-KR" sz="2000" dirty="0">
              <a:latin typeface="나눔스퀘어 (본문)"/>
            </a:endParaRPr>
          </a:p>
          <a:p>
            <a:pPr fontAlgn="base"/>
            <a:r>
              <a:rPr lang="ko-KR" altLang="en-US" sz="2000" dirty="0">
                <a:latin typeface="나눔스퀘어 (본문)"/>
              </a:rPr>
              <a:t>이영훈 교수는 ‘반일 종족주의’저자로서</a:t>
            </a:r>
            <a:r>
              <a:rPr lang="en-US" altLang="ko-KR" sz="2000" dirty="0">
                <a:latin typeface="나눔스퀘어 (본문)"/>
              </a:rPr>
              <a:t>, ‘</a:t>
            </a:r>
            <a:r>
              <a:rPr lang="ko-KR" altLang="en-US" sz="2000" dirty="0">
                <a:latin typeface="나눔스퀘어 (본문)"/>
              </a:rPr>
              <a:t>식민지 근대화론’을 주장하는 학자이다</a:t>
            </a:r>
            <a:r>
              <a:rPr lang="en-US" altLang="ko-KR" sz="2000" dirty="0">
                <a:latin typeface="나눔스퀘어 (본문)"/>
              </a:rPr>
              <a:t>. =&gt;</a:t>
            </a:r>
            <a:r>
              <a:rPr lang="ko-KR" altLang="en-US" sz="2000" dirty="0">
                <a:latin typeface="나눔스퀘어 (본문)"/>
              </a:rPr>
              <a:t>식민지 </a:t>
            </a:r>
            <a:r>
              <a:rPr lang="ko-KR" altLang="en-US" sz="2000" dirty="0" err="1">
                <a:latin typeface="나눔스퀘어 (본문)"/>
              </a:rPr>
              <a:t>근대화론은</a:t>
            </a:r>
            <a:r>
              <a:rPr lang="ko-KR" altLang="en-US" sz="2000" dirty="0">
                <a:latin typeface="나눔스퀘어 (본문)"/>
              </a:rPr>
              <a:t> 한국의 경제발전 원동력을 일제강점기로 보는 역사적 관점</a:t>
            </a:r>
          </a:p>
          <a:p>
            <a:pPr fontAlgn="base"/>
            <a:endParaRPr lang="ko-KR" altLang="en-US" sz="2000" dirty="0">
              <a:latin typeface="나눔스퀘어 (본문)"/>
            </a:endParaRPr>
          </a:p>
        </p:txBody>
      </p:sp>
      <p:sp>
        <p:nvSpPr>
          <p:cNvPr id="20" name="양쪽 대괄호 19">
            <a:extLst>
              <a:ext uri="{FF2B5EF4-FFF2-40B4-BE49-F238E27FC236}">
                <a16:creationId xmlns:a16="http://schemas.microsoft.com/office/drawing/2014/main" id="{99605E10-A7F2-4051-A909-BA2E064FC65F}"/>
              </a:ext>
            </a:extLst>
          </p:cNvPr>
          <p:cNvSpPr/>
          <p:nvPr/>
        </p:nvSpPr>
        <p:spPr>
          <a:xfrm>
            <a:off x="1068454" y="1917700"/>
            <a:ext cx="4739522" cy="1219200"/>
          </a:xfrm>
          <a:prstGeom prst="bracketPair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272588" y="2019468"/>
            <a:ext cx="2562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tx2"/>
                </a:solidFill>
              </a:rPr>
              <a:t>이영훈</a:t>
            </a:r>
          </a:p>
        </p:txBody>
      </p:sp>
      <p:pic>
        <p:nvPicPr>
          <p:cNvPr id="21" name="Picture 2" descr="이영훈 前 서울대 교수, 나는 김용옥을 역사의 법정에 고발한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16" y="2492420"/>
            <a:ext cx="5485432" cy="34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417497" y="5966528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이영훈 교수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4297" y="6037453"/>
            <a:ext cx="4439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https://www.youtube.com/watch?v=lXZIT232vfc&amp;feature=youtu.be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30218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2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DA84CF-B07B-4B95-B792-90E88B9CA065}"/>
              </a:ext>
            </a:extLst>
          </p:cNvPr>
          <p:cNvGrpSpPr/>
          <p:nvPr/>
        </p:nvGrpSpPr>
        <p:grpSpPr>
          <a:xfrm>
            <a:off x="0" y="0"/>
            <a:ext cx="7498080" cy="6858000"/>
            <a:chOff x="0" y="0"/>
            <a:chExt cx="7498080" cy="685800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0225421-8710-48F5-904D-2B3411B1CAFE}"/>
                </a:ext>
              </a:extLst>
            </p:cNvPr>
            <p:cNvSpPr/>
            <p:nvPr/>
          </p:nvSpPr>
          <p:spPr>
            <a:xfrm rot="5400000">
              <a:off x="320040" y="-320040"/>
              <a:ext cx="6858000" cy="7498080"/>
            </a:xfrm>
            <a:custGeom>
              <a:avLst/>
              <a:gdLst>
                <a:gd name="connsiteX0" fmla="*/ 0 w 6858000"/>
                <a:gd name="connsiteY0" fmla="*/ 9103360 h 9103360"/>
                <a:gd name="connsiteX1" fmla="*/ 0 w 6858000"/>
                <a:gd name="connsiteY1" fmla="*/ 4630092 h 9103360"/>
                <a:gd name="connsiteX2" fmla="*/ 0 w 6858000"/>
                <a:gd name="connsiteY2" fmla="*/ 2258728 h 9103360"/>
                <a:gd name="connsiteX3" fmla="*/ 0 w 6858000"/>
                <a:gd name="connsiteY3" fmla="*/ 0 h 9103360"/>
                <a:gd name="connsiteX4" fmla="*/ 6858000 w 6858000"/>
                <a:gd name="connsiteY4" fmla="*/ 4473268 h 9103360"/>
                <a:gd name="connsiteX5" fmla="*/ 6858000 w 6858000"/>
                <a:gd name="connsiteY5" fmla="*/ 9103360 h 9103360"/>
                <a:gd name="connsiteX6" fmla="*/ 6819557 w 6858000"/>
                <a:gd name="connsiteY6" fmla="*/ 9078284 h 9103360"/>
                <a:gd name="connsiteX7" fmla="*/ 6844632 w 6858000"/>
                <a:gd name="connsiteY7" fmla="*/ 9103360 h 910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9103360">
                  <a:moveTo>
                    <a:pt x="0" y="9103360"/>
                  </a:moveTo>
                  <a:lnTo>
                    <a:pt x="0" y="4630092"/>
                  </a:lnTo>
                  <a:lnTo>
                    <a:pt x="0" y="2258728"/>
                  </a:lnTo>
                  <a:lnTo>
                    <a:pt x="0" y="0"/>
                  </a:lnTo>
                  <a:lnTo>
                    <a:pt x="6858000" y="4473268"/>
                  </a:lnTo>
                  <a:lnTo>
                    <a:pt x="6858000" y="9103360"/>
                  </a:lnTo>
                  <a:lnTo>
                    <a:pt x="6819557" y="9078284"/>
                  </a:lnTo>
                  <a:lnTo>
                    <a:pt x="6844632" y="9103360"/>
                  </a:lnTo>
                  <a:close/>
                </a:path>
              </a:pathLst>
            </a:custGeom>
            <a:solidFill>
              <a:srgbClr val="2F6D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E8CD81-1D39-4287-829F-639FDD38091E}"/>
                </a:ext>
              </a:extLst>
            </p:cNvPr>
            <p:cNvSpPr txBox="1"/>
            <p:nvPr/>
          </p:nvSpPr>
          <p:spPr>
            <a:xfrm>
              <a:off x="307946" y="2506097"/>
              <a:ext cx="2010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</a:rPr>
                <a:t>Part 2, </a:t>
              </a:r>
              <a:endParaRPr lang="ko-KR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28C922-99CE-40CD-96F7-B00D35BBCF11}"/>
                </a:ext>
              </a:extLst>
            </p:cNvPr>
            <p:cNvSpPr txBox="1"/>
            <p:nvPr/>
          </p:nvSpPr>
          <p:spPr>
            <a:xfrm>
              <a:off x="307946" y="3578446"/>
              <a:ext cx="39180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</a:rPr>
                <a:t>일본의 독도편입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9818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2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스퀘어 (본문)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스퀘어 (본문)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'반일 종족주의', 책 속에 담긴 내용·대표 저자 이영훈은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3" y="1906296"/>
            <a:ext cx="2579784" cy="32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8521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097942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20972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'반일 종족주의', 책 속에 담긴 내용·대표 저자 이영훈은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3" y="1906296"/>
            <a:ext cx="2579784" cy="32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0" y="0"/>
            <a:ext cx="12192000" cy="686850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1</a:t>
            </a:r>
            <a:endParaRPr lang="ko-KR" altLang="en-US" dirty="0"/>
          </a:p>
        </p:txBody>
      </p:sp>
      <p:pic>
        <p:nvPicPr>
          <p:cNvPr id="15" name="Picture 2" descr="'반일 종족주의', 책 속에 담긴 내용·대표 저자 이영훈은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3" y="1901046"/>
            <a:ext cx="2579784" cy="32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 flipH="1">
            <a:off x="3623553" y="1678503"/>
            <a:ext cx="1593" cy="3753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689113" y="1844520"/>
            <a:ext cx="3115632" cy="282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921401" y="1691129"/>
            <a:ext cx="0" cy="38162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790363" y="5269879"/>
            <a:ext cx="30248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57117" y="2728561"/>
            <a:ext cx="6069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bg1"/>
                </a:solidFill>
              </a:rPr>
              <a:t>이영훈曰</a:t>
            </a:r>
            <a:r>
              <a:rPr lang="en-US" altLang="ko-KR" sz="2400" dirty="0">
                <a:solidFill>
                  <a:schemeClr val="bg1"/>
                </a:solidFill>
              </a:rPr>
              <a:t>: 1904</a:t>
            </a:r>
            <a:r>
              <a:rPr lang="ko-KR" altLang="en-US" sz="2400" dirty="0">
                <a:solidFill>
                  <a:schemeClr val="bg1"/>
                </a:solidFill>
              </a:rPr>
              <a:t>년 일본은 독도를 자국의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영토에 편입하였습니다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</a:p>
          <a:p>
            <a:r>
              <a:rPr lang="ko-KR" altLang="en-US" sz="2400" b="1" u="sng" dirty="0">
                <a:solidFill>
                  <a:srgbClr val="FF0000"/>
                </a:solidFill>
              </a:rPr>
              <a:t>어떤 계기</a:t>
            </a:r>
            <a:r>
              <a:rPr lang="ko-KR" altLang="en-US" sz="2400" dirty="0">
                <a:solidFill>
                  <a:schemeClr val="bg1"/>
                </a:solidFill>
              </a:rPr>
              <a:t>로 독도의 내력을 조사한 다음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ko-KR" altLang="en-US" sz="2400" dirty="0">
                <a:solidFill>
                  <a:schemeClr val="bg1"/>
                </a:solidFill>
              </a:rPr>
              <a:t>그것이 조선왕조에 소속한 적이 없음을 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>
                <a:solidFill>
                  <a:schemeClr val="bg1"/>
                </a:solidFill>
              </a:rPr>
              <a:t>확인하고서였습니다</a:t>
            </a:r>
            <a:r>
              <a:rPr lang="en-US" altLang="ko-KR" sz="2400" dirty="0">
                <a:solidFill>
                  <a:schemeClr val="bg1"/>
                </a:solidFill>
              </a:rPr>
              <a:t>. - p169.</a:t>
            </a:r>
            <a:endParaRPr lang="ko-KR" altLang="en-US" sz="2400" dirty="0">
              <a:solidFill>
                <a:schemeClr val="bg1"/>
              </a:solidFill>
            </a:endParaRPr>
          </a:p>
          <a:p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2176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120013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096799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. 한일의정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55" y="2387789"/>
            <a:ext cx="64085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61006" y="5905671"/>
            <a:ext cx="94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한일의정서</a:t>
            </a:r>
          </a:p>
        </p:txBody>
      </p:sp>
      <p:pic>
        <p:nvPicPr>
          <p:cNvPr id="17" name="Picture 2" descr="'반일 종족주의', 책 속에 담긴 내용·대표 저자 이영훈은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0" y="1637419"/>
            <a:ext cx="1296144" cy="1500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2176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08382" y="0"/>
            <a:ext cx="1828801" cy="132522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 flipV="1">
            <a:off x="0" y="6835140"/>
            <a:ext cx="12192000" cy="45719"/>
          </a:xfrm>
          <a:prstGeom prst="rect">
            <a:avLst/>
          </a:prstGeom>
          <a:solidFill>
            <a:srgbClr val="2F6D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0363" y="288779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독도편입</a:t>
            </a:r>
            <a:endParaRPr kumimoji="1" lang="ja-JP" altLang="en-US" sz="3600" b="1" dirty="0">
              <a:latin typeface="나눔바른고딕" panose="020B0603020101020101" pitchFamily="50" charset="-127"/>
              <a:ea typeface="Malgun Gothic" panose="020B0503020000020004" pitchFamily="34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078" y="132522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Part 2</a:t>
            </a:r>
            <a:endParaRPr kumimoji="1" lang="ja-JP" altLang="en-US" sz="1200" dirty="0"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1200136" y="132522"/>
            <a:ext cx="138316" cy="138316"/>
          </a:xfrm>
          <a:prstGeom prst="ellipse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0989017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1440028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1670329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1900630" y="132522"/>
            <a:ext cx="138316" cy="138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808382" y="1073426"/>
            <a:ext cx="113836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0" y="0"/>
            <a:ext cx="12192000" cy="688086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8911770" y="1157240"/>
            <a:ext cx="88" cy="38059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402299" y="1284208"/>
            <a:ext cx="65682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566832" y="1167750"/>
            <a:ext cx="0" cy="38260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355359" y="4859985"/>
            <a:ext cx="66622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. 한일의정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33" y="1413610"/>
            <a:ext cx="6118276" cy="33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146657" y="5070189"/>
            <a:ext cx="7704856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dirty="0">
                <a:solidFill>
                  <a:schemeClr val="bg1"/>
                </a:solidFill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</a:rPr>
              <a:t>한일의정서</a:t>
            </a:r>
            <a:r>
              <a:rPr lang="en-US" altLang="ko-KR" sz="2400" dirty="0">
                <a:solidFill>
                  <a:schemeClr val="bg1"/>
                </a:solidFill>
              </a:rPr>
              <a:t>&gt;1904.02</a:t>
            </a:r>
          </a:p>
          <a:p>
            <a:pPr fontAlgn="base"/>
            <a:endParaRPr lang="en-US" altLang="ko-KR" sz="2400" dirty="0">
              <a:solidFill>
                <a:schemeClr val="bg1"/>
              </a:solidFill>
            </a:endParaRPr>
          </a:p>
          <a:p>
            <a:pPr fontAlgn="base"/>
            <a:r>
              <a:rPr lang="en-US" altLang="ko-KR" sz="2400" dirty="0">
                <a:solidFill>
                  <a:schemeClr val="bg1"/>
                </a:solidFill>
              </a:rPr>
              <a:t>1</a:t>
            </a:r>
            <a:r>
              <a:rPr lang="ko-KR" altLang="en-US" sz="2400" dirty="0">
                <a:solidFill>
                  <a:schemeClr val="bg1"/>
                </a:solidFill>
              </a:rPr>
              <a:t>조 대한제국 정부는 대일본제국 정부를 확신하고 시정의 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fontAlgn="base"/>
            <a:r>
              <a:rPr lang="ko-KR" altLang="en-US" sz="2400" dirty="0">
                <a:solidFill>
                  <a:schemeClr val="bg1"/>
                </a:solidFill>
              </a:rPr>
              <a:t>개선에 관하여 그 충고를 용인할 것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708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</Template>
  <TotalTime>518</TotalTime>
  <Words>628</Words>
  <Application>Microsoft Office PowerPoint</Application>
  <PresentationFormat>와이드스크린</PresentationFormat>
  <Paragraphs>123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나눔바른고딕</vt:lpstr>
      <vt:lpstr>나눔스퀘어</vt:lpstr>
      <vt:lpstr>나눔스퀘어 (본문)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최재훈</cp:lastModifiedBy>
  <cp:revision>51</cp:revision>
  <dcterms:created xsi:type="dcterms:W3CDTF">2019-08-12T05:10:14Z</dcterms:created>
  <dcterms:modified xsi:type="dcterms:W3CDTF">2019-09-29T14:35:55Z</dcterms:modified>
</cp:coreProperties>
</file>